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4"/>
  </p:notesMasterIdLst>
  <p:handoutMasterIdLst>
    <p:handoutMasterId r:id="rId65"/>
  </p:handoutMasterIdLst>
  <p:sldIdLst>
    <p:sldId id="256" r:id="rId5"/>
    <p:sldId id="257" r:id="rId6"/>
    <p:sldId id="269" r:id="rId7"/>
    <p:sldId id="275" r:id="rId8"/>
    <p:sldId id="270" r:id="rId9"/>
    <p:sldId id="271" r:id="rId10"/>
    <p:sldId id="274" r:id="rId11"/>
    <p:sldId id="273" r:id="rId12"/>
    <p:sldId id="279" r:id="rId13"/>
    <p:sldId id="272" r:id="rId14"/>
    <p:sldId id="276" r:id="rId15"/>
    <p:sldId id="277" r:id="rId16"/>
    <p:sldId id="278" r:id="rId17"/>
    <p:sldId id="282" r:id="rId18"/>
    <p:sldId id="280" r:id="rId19"/>
    <p:sldId id="284" r:id="rId20"/>
    <p:sldId id="288" r:id="rId21"/>
    <p:sldId id="289" r:id="rId22"/>
    <p:sldId id="291" r:id="rId23"/>
    <p:sldId id="292" r:id="rId24"/>
    <p:sldId id="290" r:id="rId25"/>
    <p:sldId id="294" r:id="rId26"/>
    <p:sldId id="293" r:id="rId27"/>
    <p:sldId id="299" r:id="rId28"/>
    <p:sldId id="296" r:id="rId29"/>
    <p:sldId id="295" r:id="rId30"/>
    <p:sldId id="298" r:id="rId31"/>
    <p:sldId id="297" r:id="rId32"/>
    <p:sldId id="301" r:id="rId33"/>
    <p:sldId id="300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13" r:id="rId42"/>
    <p:sldId id="312" r:id="rId43"/>
    <p:sldId id="311" r:id="rId44"/>
    <p:sldId id="314" r:id="rId45"/>
    <p:sldId id="310" r:id="rId46"/>
    <p:sldId id="309" r:id="rId47"/>
    <p:sldId id="315" r:id="rId48"/>
    <p:sldId id="317" r:id="rId49"/>
    <p:sldId id="318" r:id="rId50"/>
    <p:sldId id="316" r:id="rId51"/>
    <p:sldId id="319" r:id="rId52"/>
    <p:sldId id="320" r:id="rId53"/>
    <p:sldId id="322" r:id="rId54"/>
    <p:sldId id="325" r:id="rId55"/>
    <p:sldId id="321" r:id="rId56"/>
    <p:sldId id="324" r:id="rId57"/>
    <p:sldId id="323" r:id="rId58"/>
    <p:sldId id="326" r:id="rId59"/>
    <p:sldId id="327" r:id="rId60"/>
    <p:sldId id="329" r:id="rId61"/>
    <p:sldId id="328" r:id="rId62"/>
    <p:sldId id="330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492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8" d="100"/>
          <a:sy n="58" d="100"/>
        </p:scale>
        <p:origin x="197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t>05/17/2022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t>05/17/2022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05/17/2022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05/17/2022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05/17/2022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05/17/2022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05/17/2022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05/17/2022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05/17/2022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05/17/2022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05/17/2022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05/17/2022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05/17/2022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05/17/2022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/>
          <a:lstStyle/>
          <a:p>
            <a:r>
              <a:rPr lang="en-US" dirty="0"/>
              <a:t>1.Computer Organization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Author : Pham Ngoc Ha – FU HL- SE</a:t>
            </a:r>
          </a:p>
          <a:p>
            <a:r>
              <a:rPr lang="en-US" dirty="0"/>
              <a:t>Date   : Aug-2021	</a:t>
            </a:r>
          </a:p>
        </p:txBody>
      </p:sp>
      <p:pic>
        <p:nvPicPr>
          <p:cNvPr id="4" name="Picture Placeholder 3" descr="Open book on table, blurred shelves of books in background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0" r="88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850D5-37A4-4914-AF59-8923587F4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D030F-5B0C-4280-A1F0-ACB30DF6F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5952848" cy="3007311"/>
          </a:xfrm>
        </p:spPr>
        <p:txBody>
          <a:bodyPr/>
          <a:lstStyle/>
          <a:p>
            <a:r>
              <a:rPr lang="en-US" dirty="0"/>
              <a:t>The modern microcomputer has roots going back to USA in the 1940’s. </a:t>
            </a:r>
          </a:p>
          <a:p>
            <a:pPr algn="just"/>
            <a:r>
              <a:rPr lang="en-US" dirty="0"/>
              <a:t>Of the many researchers, the Hungarian-born mathematician, John von Neumann (1903-57), is worthy of special mention. </a:t>
            </a:r>
          </a:p>
          <a:p>
            <a:r>
              <a:rPr lang="en-US" dirty="0"/>
              <a:t>He developed a very basic model for computers which we are still using today.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1D8424-2D9D-4F09-95ED-2A885AA89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982" y="1682298"/>
            <a:ext cx="3657600" cy="2743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E302B4-B301-41DE-B563-688B7297C304}"/>
              </a:ext>
            </a:extLst>
          </p:cNvPr>
          <p:cNvSpPr txBox="1"/>
          <p:nvPr/>
        </p:nvSpPr>
        <p:spPr>
          <a:xfrm>
            <a:off x="7427982" y="4714037"/>
            <a:ext cx="3657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Figure - 1.4</a:t>
            </a:r>
            <a:r>
              <a:rPr lang="en-US" dirty="0"/>
              <a:t>. John von Neumann (1903-57). Progenitor of the modern, electronic PC.</a:t>
            </a:r>
          </a:p>
        </p:txBody>
      </p:sp>
    </p:spTree>
    <p:extLst>
      <p:ext uri="{BB962C8B-B14F-4D97-AF65-F5344CB8AC3E}">
        <p14:creationId xmlns:p14="http://schemas.microsoft.com/office/powerpoint/2010/main" val="121554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3884E-8A83-471C-BDCA-5216E78B0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Von Neumann Model Subsystems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88F72-F3F2-4912-8E43-5BECB2133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1" y="1600200"/>
            <a:ext cx="9998436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Von Neumann model is divided into 4 subsystems :</a:t>
            </a:r>
          </a:p>
          <a:p>
            <a:r>
              <a:rPr lang="en-US" sz="1800" b="1" i="0" u="none" strike="noStrike" baseline="0" dirty="0">
                <a:solidFill>
                  <a:srgbClr val="FF0000"/>
                </a:solidFill>
              </a:rPr>
              <a:t>Memory </a:t>
            </a:r>
            <a:r>
              <a:rPr lang="en-US" sz="1800" b="0" i="0" u="none" strike="noStrike" baseline="0" dirty="0">
                <a:solidFill>
                  <a:srgbClr val="FF0000"/>
                </a:solidFill>
              </a:rPr>
              <a:t>i</a:t>
            </a:r>
            <a:r>
              <a:rPr lang="en-US" sz="1800" b="0" i="0" u="none" strike="noStrike" baseline="0" dirty="0"/>
              <a:t>s the storage area. This is where programs and data are stored during processing</a:t>
            </a:r>
            <a:endParaRPr lang="en-US" sz="1800" dirty="0"/>
          </a:p>
          <a:p>
            <a:r>
              <a:rPr lang="en-US" sz="1800" dirty="0">
                <a:solidFill>
                  <a:srgbClr val="FF0000"/>
                </a:solidFill>
              </a:rPr>
              <a:t>A</a:t>
            </a:r>
            <a:r>
              <a:rPr lang="en-US" sz="1800" b="1" i="0" u="none" strike="noStrike" baseline="0" dirty="0">
                <a:solidFill>
                  <a:srgbClr val="FF0000"/>
                </a:solidFill>
              </a:rPr>
              <a:t>rithmetic logic unit (ALU) </a:t>
            </a:r>
            <a:r>
              <a:rPr lang="en-US" sz="1800" b="0" i="0" u="none" strike="noStrike" baseline="0" dirty="0"/>
              <a:t>is where calculation and </a:t>
            </a:r>
            <a:r>
              <a:rPr lang="en-US" sz="1800" b="1" i="0" u="none" strike="noStrike" baseline="0" dirty="0"/>
              <a:t>logical operations </a:t>
            </a:r>
            <a:r>
              <a:rPr lang="en-US" sz="1800" b="0" i="0" u="none" strike="noStrike" baseline="0" dirty="0"/>
              <a:t>take place</a:t>
            </a:r>
          </a:p>
          <a:p>
            <a:r>
              <a:rPr lang="en-US" sz="1800" b="1" dirty="0">
                <a:solidFill>
                  <a:srgbClr val="FF0000"/>
                </a:solidFill>
              </a:rPr>
              <a:t>Control unit </a:t>
            </a:r>
            <a:r>
              <a:rPr lang="en-US" sz="1800" dirty="0"/>
              <a:t>controls the operations of the memory, ALU, and the input/output</a:t>
            </a:r>
          </a:p>
          <a:p>
            <a:pPr algn="l"/>
            <a:r>
              <a:rPr lang="en-US" sz="1800" b="0" i="0" u="none" strike="noStrike" baseline="0" dirty="0"/>
              <a:t>The </a:t>
            </a:r>
            <a:r>
              <a:rPr lang="en-US" sz="1800" b="1" i="0" u="none" strike="noStrike" baseline="0" dirty="0">
                <a:solidFill>
                  <a:srgbClr val="FF0000"/>
                </a:solidFill>
              </a:rPr>
              <a:t>input subsystem </a:t>
            </a:r>
            <a:r>
              <a:rPr lang="en-US" sz="1800" b="0" i="0" u="none" strike="noStrike" baseline="0" dirty="0"/>
              <a:t>accepts input data and the program from outside the computer, while the </a:t>
            </a:r>
            <a:r>
              <a:rPr lang="en-US" sz="1800" b="1" i="0" u="none" strike="noStrike" baseline="0" dirty="0">
                <a:solidFill>
                  <a:srgbClr val="FF0000"/>
                </a:solidFill>
              </a:rPr>
              <a:t>output subsystem </a:t>
            </a:r>
            <a:r>
              <a:rPr lang="en-US" sz="1800" b="0" i="0" u="none" strike="noStrike" baseline="0" dirty="0"/>
              <a:t>sends the result of processing to the outside world.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4EEE26-8372-46AD-B323-21D2EE2D9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829" y="4130335"/>
            <a:ext cx="5254580" cy="18806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C52162-B6C0-463D-95E9-637AE749444A}"/>
              </a:ext>
            </a:extLst>
          </p:cNvPr>
          <p:cNvSpPr txBox="1"/>
          <p:nvPr/>
        </p:nvSpPr>
        <p:spPr>
          <a:xfrm>
            <a:off x="3476829" y="6172200"/>
            <a:ext cx="5509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Figure 1.5 </a:t>
            </a:r>
            <a:r>
              <a:rPr lang="en-US" dirty="0"/>
              <a:t>The Von Neumann model Subsystems </a:t>
            </a:r>
          </a:p>
        </p:txBody>
      </p:sp>
    </p:spTree>
    <p:extLst>
      <p:ext uri="{BB962C8B-B14F-4D97-AF65-F5344CB8AC3E}">
        <p14:creationId xmlns:p14="http://schemas.microsoft.com/office/powerpoint/2010/main" val="40732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B4B8F-0ABB-43B0-99A1-51F3BBFA0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The stored program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C39FE-9A6C-4FED-8F17-B0277A842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5402432" cy="4572000"/>
          </a:xfrm>
        </p:spPr>
        <p:txBody>
          <a:bodyPr/>
          <a:lstStyle/>
          <a:p>
            <a:r>
              <a:rPr lang="en-US" dirty="0"/>
              <a:t>The von Neumann model states that the program must be stored in memory. </a:t>
            </a:r>
          </a:p>
          <a:p>
            <a:r>
              <a:rPr lang="en-US" dirty="0"/>
              <a:t>This is totally different from the architecture of early computers in which only the data was stored in memory: the programs for their task were implemented by manipulating a set of switches or by changing the wiring system.</a:t>
            </a:r>
          </a:p>
          <a:p>
            <a:pPr algn="just"/>
            <a:r>
              <a:rPr lang="en-US" dirty="0"/>
              <a:t>The memory of modern computers hosts both a program and its corresponding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401EA5-9575-4BA8-994F-DDC0484AC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757" y="1689532"/>
            <a:ext cx="4314825" cy="2857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877D12-4B5B-44CF-847A-7605E3F5CFD4}"/>
              </a:ext>
            </a:extLst>
          </p:cNvPr>
          <p:cNvSpPr txBox="1"/>
          <p:nvPr/>
        </p:nvSpPr>
        <p:spPr>
          <a:xfrm>
            <a:off x="6770756" y="4934634"/>
            <a:ext cx="47435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Figure 1.6 </a:t>
            </a:r>
            <a:r>
              <a:rPr lang="en-US" dirty="0"/>
              <a:t>The Manchester Mark I, the first stored-program digital computer, 1949.</a:t>
            </a:r>
          </a:p>
        </p:txBody>
      </p:sp>
    </p:spTree>
    <p:extLst>
      <p:ext uri="{BB962C8B-B14F-4D97-AF65-F5344CB8AC3E}">
        <p14:creationId xmlns:p14="http://schemas.microsoft.com/office/powerpoint/2010/main" val="134607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D7394-21BA-4345-A39C-171EBC2A3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Sequential execution of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14DC2-CA8D-4B0C-AFC7-3397F547C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899" y="1600200"/>
            <a:ext cx="5881827" cy="2749858"/>
          </a:xfrm>
        </p:spPr>
        <p:txBody>
          <a:bodyPr/>
          <a:lstStyle/>
          <a:p>
            <a:r>
              <a:rPr lang="en-US" sz="1800" dirty="0"/>
              <a:t>A program is made of a finite number of instructions. In this model, the control unit fetches one instruction from memory, decodes it, then executes it. </a:t>
            </a:r>
          </a:p>
          <a:p>
            <a:pPr algn="l"/>
            <a:r>
              <a:rPr lang="en-US" sz="1800" b="0" i="0" u="none" strike="noStrike" baseline="0" dirty="0"/>
              <a:t>One instruction may request the control unit to jump to some previous or following instruction, but this does not mean that the instructions are not executed sequentially</a:t>
            </a:r>
            <a:r>
              <a:rPr lang="en-US" sz="1800" b="0" i="0" u="none" strike="noStrike" baseline="0" dirty="0">
                <a:latin typeface="BerlingLTStd-Roman"/>
              </a:rPr>
              <a:t>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CCE4D7-9A1B-4D06-A870-30E66B2A8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208" y="1600200"/>
            <a:ext cx="2522002" cy="38684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12CC13-C0D7-4867-8F94-D5EF8539D0A8}"/>
              </a:ext>
            </a:extLst>
          </p:cNvPr>
          <p:cNvSpPr txBox="1"/>
          <p:nvPr/>
        </p:nvSpPr>
        <p:spPr>
          <a:xfrm>
            <a:off x="6986726" y="5895683"/>
            <a:ext cx="392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Figure 1.7 </a:t>
            </a:r>
            <a:r>
              <a:rPr lang="en-US" dirty="0"/>
              <a:t>Fetches Execute cycle</a:t>
            </a:r>
          </a:p>
        </p:txBody>
      </p:sp>
    </p:spTree>
    <p:extLst>
      <p:ext uri="{BB962C8B-B14F-4D97-AF65-F5344CB8AC3E}">
        <p14:creationId xmlns:p14="http://schemas.microsoft.com/office/powerpoint/2010/main" val="14841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9D232-E34E-4B23-808E-98A883354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Computers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426479A-1AE1-40DE-8109-ADA5252EDF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5826" y="1493668"/>
            <a:ext cx="6160347" cy="45247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8C1851-663D-4F63-9BD7-57B474B7C18D}"/>
              </a:ext>
            </a:extLst>
          </p:cNvPr>
          <p:cNvSpPr txBox="1"/>
          <p:nvPr/>
        </p:nvSpPr>
        <p:spPr>
          <a:xfrm>
            <a:off x="4142334" y="6154246"/>
            <a:ext cx="5033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Figure 1.7 </a:t>
            </a:r>
            <a:r>
              <a:rPr lang="en-US" dirty="0"/>
              <a:t>History of Computers</a:t>
            </a:r>
          </a:p>
        </p:txBody>
      </p:sp>
    </p:spTree>
    <p:extLst>
      <p:ext uri="{BB962C8B-B14F-4D97-AF65-F5344CB8AC3E}">
        <p14:creationId xmlns:p14="http://schemas.microsoft.com/office/powerpoint/2010/main" val="318719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3 - Computer generations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3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20E07-9322-48B4-BB7C-270A5C4E2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Overview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3B586A76-5813-4615-ACC0-6D5DA1824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9309" y="1582445"/>
            <a:ext cx="6912182" cy="409038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49F6C4-6554-4206-9581-0C6591FE37ED}"/>
              </a:ext>
            </a:extLst>
          </p:cNvPr>
          <p:cNvSpPr txBox="1"/>
          <p:nvPr/>
        </p:nvSpPr>
        <p:spPr>
          <a:xfrm>
            <a:off x="3876628" y="6082114"/>
            <a:ext cx="5033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Figure 1.8 </a:t>
            </a:r>
            <a:r>
              <a:rPr lang="en-US" dirty="0"/>
              <a:t>Generation of Computers </a:t>
            </a:r>
          </a:p>
        </p:txBody>
      </p:sp>
    </p:spTree>
    <p:extLst>
      <p:ext uri="{BB962C8B-B14F-4D97-AF65-F5344CB8AC3E}">
        <p14:creationId xmlns:p14="http://schemas.microsoft.com/office/powerpoint/2010/main" val="53078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D50E9-C52A-4A33-B085-671199F97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First Generation (1945-1956)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98898-78A0-4B26-A577-87876196F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5171613" cy="3593237"/>
          </a:xfrm>
        </p:spPr>
        <p:txBody>
          <a:bodyPr/>
          <a:lstStyle/>
          <a:p>
            <a:pPr algn="just"/>
            <a:r>
              <a:rPr lang="en-US" dirty="0"/>
              <a:t>First Generation Computers were working during the 1940-1956 with proper maintenance of Vacuum Tubes on those computers. Vacuum Tubes most useful to process the data in memory. </a:t>
            </a:r>
          </a:p>
          <a:p>
            <a:pPr algn="just"/>
            <a:r>
              <a:rPr lang="en-US" b="0" i="0" dirty="0">
                <a:solidFill>
                  <a:srgbClr val="333F49"/>
                </a:solidFill>
                <a:effectLst/>
                <a:latin typeface="Open Sans" panose="020B0606030504020204" pitchFamily="34" charset="0"/>
              </a:rPr>
              <a:t>First generation computers use more power from electricity and that produce high heat. </a:t>
            </a:r>
          </a:p>
          <a:p>
            <a:pPr algn="just"/>
            <a:r>
              <a:rPr lang="en-US" b="0" i="0" dirty="0">
                <a:solidFill>
                  <a:srgbClr val="333F49"/>
                </a:solidFill>
                <a:effectLst/>
                <a:latin typeface="Open Sans" panose="020B0606030504020204" pitchFamily="34" charset="0"/>
              </a:rPr>
              <a:t>Those devices vulnerable to the attacks and get malfunctions. 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F92AF3-28CA-41CC-B885-E836DBC60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993" y="1715610"/>
            <a:ext cx="4048125" cy="3162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9056B0-C2E9-4F36-99BE-2CC9A4F8556E}"/>
              </a:ext>
            </a:extLst>
          </p:cNvPr>
          <p:cNvSpPr txBox="1"/>
          <p:nvPr/>
        </p:nvSpPr>
        <p:spPr>
          <a:xfrm>
            <a:off x="6752993" y="5235692"/>
            <a:ext cx="5033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Figure 1.9 </a:t>
            </a:r>
            <a:r>
              <a:rPr lang="en-US" dirty="0"/>
              <a:t>First Generation Computers </a:t>
            </a:r>
          </a:p>
        </p:txBody>
      </p:sp>
    </p:spTree>
    <p:extLst>
      <p:ext uri="{BB962C8B-B14F-4D97-AF65-F5344CB8AC3E}">
        <p14:creationId xmlns:p14="http://schemas.microsoft.com/office/powerpoint/2010/main" val="413962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5F841-2C53-4962-9633-5E8C562AC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Second Generation Computers  (1959-1965)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50731-A9D7-41CE-908F-0F51064C3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1" y="1600200"/>
            <a:ext cx="4860893" cy="3016188"/>
          </a:xfrm>
        </p:spPr>
        <p:txBody>
          <a:bodyPr>
            <a:normAutofit/>
          </a:bodyPr>
          <a:lstStyle/>
          <a:p>
            <a:pPr algn="just"/>
            <a:r>
              <a:rPr lang="en-US" sz="1800" dirty="0"/>
              <a:t>Second-generation computers (roughly 1959–1965) used transistors instead of vacuum tubes. This reduced the size of computers, as well as their cost, and made them affordable to small and medium-size corporations. </a:t>
            </a:r>
          </a:p>
          <a:p>
            <a:pPr algn="just"/>
            <a:r>
              <a:rPr lang="en-US" sz="1800" dirty="0"/>
              <a:t>Two high-level programming languages, </a:t>
            </a:r>
            <a:r>
              <a:rPr lang="en-US" sz="1800" b="1" dirty="0">
                <a:solidFill>
                  <a:srgbClr val="FF0000"/>
                </a:solidFill>
              </a:rPr>
              <a:t>FORTRAN</a:t>
            </a:r>
            <a:r>
              <a:rPr lang="en-US" sz="1800" dirty="0"/>
              <a:t> and </a:t>
            </a:r>
            <a:r>
              <a:rPr lang="en-US" sz="1800" b="1" dirty="0">
                <a:solidFill>
                  <a:srgbClr val="FF0000"/>
                </a:solidFill>
              </a:rPr>
              <a:t>COBOL</a:t>
            </a:r>
            <a:r>
              <a:rPr lang="en-US" sz="1800" dirty="0"/>
              <a:t> (see Chapter 9), were invented and made programming easier.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B2313A-C430-4464-B076-3D63857B1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557" y="1600200"/>
            <a:ext cx="4772025" cy="4143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B5D560-9D08-4617-B5F0-8BBEB67BA199}"/>
              </a:ext>
            </a:extLst>
          </p:cNvPr>
          <p:cNvSpPr txBox="1"/>
          <p:nvPr/>
        </p:nvSpPr>
        <p:spPr>
          <a:xfrm>
            <a:off x="6752993" y="5803500"/>
            <a:ext cx="5033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Figure 1.10 </a:t>
            </a:r>
            <a:r>
              <a:rPr lang="en-US" dirty="0"/>
              <a:t>Second Generation Computers </a:t>
            </a:r>
          </a:p>
        </p:txBody>
      </p:sp>
    </p:spTree>
    <p:extLst>
      <p:ext uri="{BB962C8B-B14F-4D97-AF65-F5344CB8AC3E}">
        <p14:creationId xmlns:p14="http://schemas.microsoft.com/office/powerpoint/2010/main" val="179402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4CDD0-DD71-47A1-91A9-3FFCA4AFB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Third Generation Computers (1965-1975)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53DCD-AFCF-44D9-AB46-8D7C8F067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4692217" cy="3690891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The invention of the integrated circuit (transistors, wiring, and other components on a single chip) reduced the cost and size of computers even further. </a:t>
            </a:r>
          </a:p>
          <a:p>
            <a:pPr algn="just"/>
            <a:r>
              <a:rPr lang="en-US" dirty="0"/>
              <a:t>Minicomputers appeared on the market. Canned programs, popularly known as software packages, became available.</a:t>
            </a:r>
          </a:p>
          <a:p>
            <a:pPr algn="just"/>
            <a:r>
              <a:rPr lang="en-US" dirty="0"/>
              <a:t>A small corporation could buy a package, for example for accounting, instead of writing its own program.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9A3E05-6043-481C-BC94-0A57233B7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241" y="1600200"/>
            <a:ext cx="5067300" cy="3876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9CB815-1F76-4A0B-AE2F-76B2717EE945}"/>
              </a:ext>
            </a:extLst>
          </p:cNvPr>
          <p:cNvSpPr txBox="1"/>
          <p:nvPr/>
        </p:nvSpPr>
        <p:spPr>
          <a:xfrm>
            <a:off x="6575440" y="5719247"/>
            <a:ext cx="5033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Figure 1.11 </a:t>
            </a:r>
            <a:r>
              <a:rPr lang="en-US" dirty="0"/>
              <a:t>Third Generation Computers </a:t>
            </a:r>
          </a:p>
        </p:txBody>
      </p:sp>
    </p:spTree>
    <p:extLst>
      <p:ext uri="{BB962C8B-B14F-4D97-AF65-F5344CB8AC3E}">
        <p14:creationId xmlns:p14="http://schemas.microsoft.com/office/powerpoint/2010/main" val="48588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Content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1.1 </a:t>
            </a:r>
            <a:r>
              <a:rPr lang="en-US" dirty="0"/>
              <a:t>Turing </a:t>
            </a:r>
            <a:r>
              <a:rPr lang="de-DE" dirty="0"/>
              <a:t>model</a:t>
            </a:r>
          </a:p>
          <a:p>
            <a:r>
              <a:rPr lang="de-DE" dirty="0"/>
              <a:t>1.2 Von Neumann model</a:t>
            </a:r>
          </a:p>
          <a:p>
            <a:r>
              <a:rPr lang="de-DE" dirty="0"/>
              <a:t>1.3 Computer generations</a:t>
            </a:r>
          </a:p>
          <a:p>
            <a:r>
              <a:rPr lang="en-US" dirty="0"/>
              <a:t>1.4 Subsystems and the role of subsystems</a:t>
            </a:r>
          </a:p>
          <a:p>
            <a:r>
              <a:rPr lang="en-US" dirty="0"/>
              <a:t>1.5 Central Processing Unit</a:t>
            </a:r>
          </a:p>
          <a:p>
            <a:r>
              <a:rPr lang="en-US" dirty="0"/>
              <a:t>1.6 Memory: main memory and cache memory</a:t>
            </a:r>
          </a:p>
          <a:p>
            <a:r>
              <a:rPr lang="en-US" dirty="0"/>
              <a:t>1.7 Input/Output subsystems</a:t>
            </a:r>
          </a:p>
          <a:p>
            <a:r>
              <a:rPr lang="en-US" dirty="0"/>
              <a:t>1.8 Different architectures</a:t>
            </a:r>
          </a:p>
        </p:txBody>
      </p:sp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20298-DF12-4F6E-B8BC-66AA66E87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The fourth generation (1975–1985)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385CD-581D-4203-8F23-9FD2735A8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5464576" cy="4572000"/>
          </a:xfrm>
        </p:spPr>
        <p:txBody>
          <a:bodyPr/>
          <a:lstStyle/>
          <a:p>
            <a:r>
              <a:rPr lang="en-US" dirty="0"/>
              <a:t>The fourth generation (approximately 1975–1985) saw the appearance of microcomputers.</a:t>
            </a:r>
          </a:p>
          <a:p>
            <a:r>
              <a:rPr lang="en-US" dirty="0"/>
              <a:t>The first desktop calculator, the Altair 8800, became available in 1975. </a:t>
            </a:r>
          </a:p>
          <a:p>
            <a:r>
              <a:rPr lang="en-US" dirty="0"/>
              <a:t>Advances in the electronics industry allowed whole computer subsystems to fit on a single circuit board.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79003A-EEE1-446D-B1B7-FC6C9461A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474" y="1600200"/>
            <a:ext cx="3933825" cy="3962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341F32-42CF-4D84-9078-4B3659B3AF9D}"/>
              </a:ext>
            </a:extLst>
          </p:cNvPr>
          <p:cNvSpPr txBox="1"/>
          <p:nvPr/>
        </p:nvSpPr>
        <p:spPr>
          <a:xfrm>
            <a:off x="6895036" y="5831720"/>
            <a:ext cx="5033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Figure 1.12 </a:t>
            </a:r>
            <a:r>
              <a:rPr lang="en-US" dirty="0"/>
              <a:t>The fourth Generation Computers </a:t>
            </a:r>
          </a:p>
        </p:txBody>
      </p:sp>
    </p:spTree>
    <p:extLst>
      <p:ext uri="{BB962C8B-B14F-4D97-AF65-F5344CB8AC3E}">
        <p14:creationId xmlns:p14="http://schemas.microsoft.com/office/powerpoint/2010/main" val="120968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80BE3-7385-4918-9D5B-7D01B1E17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Fifth generation (Present and Beyond)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55D52-9D5D-4D34-A9B3-CEE6CF8B2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805756" cy="1968623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1800" dirty="0"/>
              <a:t>Fifth Generation computing devices, based on artificial intelligence, are still in development, though there are some applications such as voice recognition, that are being used today.</a:t>
            </a:r>
          </a:p>
          <a:p>
            <a:pPr algn="just"/>
            <a:r>
              <a:rPr lang="en-US" sz="1800" dirty="0"/>
              <a:t>The ability to translate a foreign language is also moderately possible with fifth generation computers.</a:t>
            </a:r>
          </a:p>
          <a:p>
            <a:pPr algn="just"/>
            <a:r>
              <a:rPr lang="en-US" sz="1800" dirty="0"/>
              <a:t>The goal of fifth generation computing is to develop devices that respond to natural language input and are capable of learning and self-organization.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C9D0DE-89E5-4B00-9D13-347883DA0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428" y="3568823"/>
            <a:ext cx="3048000" cy="2343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911FDF-13A8-4ED0-ACF2-B60DDD46B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987" y="3429000"/>
            <a:ext cx="1914525" cy="304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FACEA3-ADD3-49FE-88B5-99F69A44F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2540" y="3500437"/>
            <a:ext cx="2857500" cy="2905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67ED10-2B0B-49B2-8930-2DF92E416E39}"/>
              </a:ext>
            </a:extLst>
          </p:cNvPr>
          <p:cNvSpPr txBox="1"/>
          <p:nvPr/>
        </p:nvSpPr>
        <p:spPr>
          <a:xfrm>
            <a:off x="3490858" y="6477000"/>
            <a:ext cx="5033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Figure 1.13 </a:t>
            </a:r>
            <a:r>
              <a:rPr lang="en-US" dirty="0"/>
              <a:t>The </a:t>
            </a:r>
            <a:r>
              <a:rPr lang="en-US" dirty="0" err="1"/>
              <a:t>Fith</a:t>
            </a:r>
            <a:r>
              <a:rPr lang="en-US" dirty="0"/>
              <a:t> Generation Computers </a:t>
            </a:r>
          </a:p>
        </p:txBody>
      </p:sp>
    </p:spTree>
    <p:extLst>
      <p:ext uri="{BB962C8B-B14F-4D97-AF65-F5344CB8AC3E}">
        <p14:creationId xmlns:p14="http://schemas.microsoft.com/office/powerpoint/2010/main" val="71115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4 - Subsystems and the role of subsystems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7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2F542-7110-4811-AEDD-47F886958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91BA9-BD43-4DCF-83FC-BF0A1EE07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982200" cy="1096962"/>
          </a:xfrm>
        </p:spPr>
        <p:txBody>
          <a:bodyPr/>
          <a:lstStyle/>
          <a:p>
            <a:r>
              <a:rPr lang="en-US" dirty="0"/>
              <a:t>We can divide the parts that make up a computer into three broad categories or subsystem: </a:t>
            </a:r>
            <a:r>
              <a:rPr lang="en-US" b="1" dirty="0">
                <a:solidFill>
                  <a:srgbClr val="FF0000"/>
                </a:solidFill>
              </a:rPr>
              <a:t>the central processing unit (CPU) 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the main memory</a:t>
            </a:r>
            <a:r>
              <a:rPr lang="en-US" dirty="0"/>
              <a:t>, and the </a:t>
            </a:r>
            <a:r>
              <a:rPr lang="en-US" b="1" dirty="0">
                <a:solidFill>
                  <a:srgbClr val="FF0000"/>
                </a:solidFill>
              </a:rPr>
              <a:t>input/output subsystem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7B073C-8AA7-4A13-B4B2-57DD1B7B3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418" y="2697161"/>
            <a:ext cx="6143194" cy="30289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B52DD1-BF3C-4716-8A09-376825A4D5F1}"/>
              </a:ext>
            </a:extLst>
          </p:cNvPr>
          <p:cNvSpPr txBox="1"/>
          <p:nvPr/>
        </p:nvSpPr>
        <p:spPr>
          <a:xfrm>
            <a:off x="3943904" y="6060774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/>
              <a:t>Figure 1.18 </a:t>
            </a:r>
            <a:r>
              <a:rPr lang="en-US" sz="2000" b="0" i="1" u="none" strike="noStrike" baseline="0" dirty="0"/>
              <a:t>Computer hardware (subsystems)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6743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5 - CENTRAL PROCESSING UNIT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28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11EB1-5A94-4D43-AAA1-4531B49A5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267F5-4EFB-4A51-9611-8605B38D6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982200" cy="1569128"/>
          </a:xfrm>
        </p:spPr>
        <p:txBody>
          <a:bodyPr>
            <a:normAutofit/>
          </a:bodyPr>
          <a:lstStyle/>
          <a:p>
            <a:pPr algn="l"/>
            <a:r>
              <a:rPr lang="en-US" b="0" i="0" u="none" strike="noStrike" baseline="0" dirty="0"/>
              <a:t>The </a:t>
            </a:r>
            <a:r>
              <a:rPr lang="en-US" b="1" i="0" u="none" strike="noStrike" baseline="0" dirty="0"/>
              <a:t>central processing unit (CPU) </a:t>
            </a:r>
            <a:r>
              <a:rPr lang="en-US" b="0" i="0" u="none" strike="noStrike" baseline="0" dirty="0"/>
              <a:t>performs operations on data. </a:t>
            </a:r>
          </a:p>
          <a:p>
            <a:pPr algn="l"/>
            <a:r>
              <a:rPr lang="en-US" b="0" i="0" u="none" strike="noStrike" baseline="0" dirty="0"/>
              <a:t>In most architectures  It has three parts: an arithmetic logic unit (ALU), a control unit, and a set of registers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008150-751C-42DC-A04A-15B86AA49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141" y="2931651"/>
            <a:ext cx="4991100" cy="29321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C58B1A-4F97-46B4-9792-5F3752716F50}"/>
              </a:ext>
            </a:extLst>
          </p:cNvPr>
          <p:cNvSpPr txBox="1"/>
          <p:nvPr/>
        </p:nvSpPr>
        <p:spPr>
          <a:xfrm>
            <a:off x="3260324" y="6103255"/>
            <a:ext cx="68513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1.19 </a:t>
            </a:r>
            <a:r>
              <a:rPr lang="en-US" sz="2000" b="0" i="1" u="none" strike="noStrike" baseline="0" dirty="0">
                <a:solidFill>
                  <a:srgbClr val="000000"/>
                </a:solidFill>
              </a:rPr>
              <a:t>Central processing unit (CPU)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4AA91AE-61C5-4E07-B970-E158B6734AD8}"/>
              </a:ext>
            </a:extLst>
          </p:cNvPr>
          <p:cNvSpPr/>
          <p:nvPr/>
        </p:nvSpPr>
        <p:spPr>
          <a:xfrm>
            <a:off x="6418555" y="3941685"/>
            <a:ext cx="559294" cy="332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F30BC27-409B-45EC-8049-5C1C362C4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228" y="2931651"/>
            <a:ext cx="3932354" cy="285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5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D8556-14D7-4172-A6D2-DB6BDAAEB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arithmetic logic unit (ALU)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1012C-E256-4EF4-8701-E27C58089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5464576" cy="33091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The arithmetic logic unit (ALU) </a:t>
            </a:r>
            <a:r>
              <a:rPr lang="en-US" dirty="0"/>
              <a:t>performs </a:t>
            </a:r>
            <a:r>
              <a:rPr lang="en-US" b="1" dirty="0"/>
              <a:t>logic</a:t>
            </a:r>
            <a:r>
              <a:rPr lang="en-US" dirty="0"/>
              <a:t>, </a:t>
            </a:r>
            <a:r>
              <a:rPr lang="en-US" b="1" dirty="0"/>
              <a:t>shift</a:t>
            </a:r>
            <a:r>
              <a:rPr lang="en-US" dirty="0"/>
              <a:t>, and </a:t>
            </a:r>
            <a:r>
              <a:rPr lang="en-US" b="1" dirty="0"/>
              <a:t>arithmetic operations </a:t>
            </a:r>
            <a:r>
              <a:rPr lang="en-US" dirty="0"/>
              <a:t>on data.</a:t>
            </a:r>
          </a:p>
          <a:p>
            <a:r>
              <a:rPr lang="en-US" b="1" dirty="0">
                <a:solidFill>
                  <a:srgbClr val="FF0000"/>
                </a:solidFill>
              </a:rPr>
              <a:t>Logic operations: </a:t>
            </a:r>
            <a:r>
              <a:rPr lang="en-US" dirty="0"/>
              <a:t>NOT, AND, OR, and XOR.</a:t>
            </a:r>
          </a:p>
          <a:p>
            <a:r>
              <a:rPr lang="en-US" b="1" dirty="0">
                <a:solidFill>
                  <a:srgbClr val="FF0000"/>
                </a:solidFill>
              </a:rPr>
              <a:t>Shift operations: </a:t>
            </a:r>
            <a:r>
              <a:rPr lang="en-US" dirty="0"/>
              <a:t>logic shift operations and arithmetic shift operations</a:t>
            </a:r>
          </a:p>
          <a:p>
            <a:r>
              <a:rPr lang="en-US" dirty="0">
                <a:solidFill>
                  <a:srgbClr val="FF0000"/>
                </a:solidFill>
              </a:rPr>
              <a:t>Arithmetic operations: </a:t>
            </a:r>
            <a:r>
              <a:rPr lang="en-US" dirty="0"/>
              <a:t>arithmetic operations on integers and reals.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31931C-1FA3-4EBB-9091-8C3DCC3D9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983" y="1706732"/>
            <a:ext cx="4025599" cy="22260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BAE9B3-CA6A-4D77-8DCB-D7ACB6BE012B}"/>
              </a:ext>
            </a:extLst>
          </p:cNvPr>
          <p:cNvSpPr txBox="1"/>
          <p:nvPr/>
        </p:nvSpPr>
        <p:spPr>
          <a:xfrm>
            <a:off x="6986726" y="4391772"/>
            <a:ext cx="44477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1.20 </a:t>
            </a:r>
            <a:r>
              <a:rPr lang="en-US" sz="2000" dirty="0"/>
              <a:t>Construction of an ALU</a:t>
            </a:r>
          </a:p>
        </p:txBody>
      </p:sp>
    </p:spTree>
    <p:extLst>
      <p:ext uri="{BB962C8B-B14F-4D97-AF65-F5344CB8AC3E}">
        <p14:creationId xmlns:p14="http://schemas.microsoft.com/office/powerpoint/2010/main" val="150815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CD911-A61F-41E9-835C-0B619F3FF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19CDE-8589-467D-B63F-E223D7463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5216001" cy="1828800"/>
          </a:xfrm>
        </p:spPr>
        <p:txBody>
          <a:bodyPr>
            <a:normAutofit/>
          </a:bodyPr>
          <a:lstStyle/>
          <a:p>
            <a:r>
              <a:rPr lang="en-US" b="1" u="sng" dirty="0"/>
              <a:t>Registers are fast stand-alone storage locations that hold data temporarily.</a:t>
            </a:r>
            <a:r>
              <a:rPr lang="en-US" dirty="0"/>
              <a:t> Multiple registers are needed to facilitate the operation of the CPU.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E48323-8981-4432-8531-0C8B2C1A5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968" y="3193140"/>
            <a:ext cx="2962141" cy="1018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075401-F23D-4320-9C75-E75F08046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051" y="1586177"/>
            <a:ext cx="3935112" cy="34740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F002DF-5F32-4C53-9815-9F5E3B55CC84}"/>
              </a:ext>
            </a:extLst>
          </p:cNvPr>
          <p:cNvSpPr txBox="1"/>
          <p:nvPr/>
        </p:nvSpPr>
        <p:spPr>
          <a:xfrm>
            <a:off x="5965795" y="5473287"/>
            <a:ext cx="50115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1.21 </a:t>
            </a:r>
            <a:r>
              <a:rPr lang="en-US" sz="2000" dirty="0"/>
              <a:t>Construction of an Register</a:t>
            </a:r>
          </a:p>
        </p:txBody>
      </p:sp>
    </p:spTree>
    <p:extLst>
      <p:ext uri="{BB962C8B-B14F-4D97-AF65-F5344CB8AC3E}">
        <p14:creationId xmlns:p14="http://schemas.microsoft.com/office/powerpoint/2010/main" val="164600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CB508-6228-435E-84FE-B04F8D48F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control unit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98C6F-3E4D-48FB-B0AE-1B0DBB7EF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982200" cy="1178511"/>
          </a:xfrm>
        </p:spPr>
        <p:txBody>
          <a:bodyPr/>
          <a:lstStyle/>
          <a:p>
            <a:r>
              <a:rPr lang="en-US" b="1" u="sng" dirty="0"/>
              <a:t>The control unit controls the operation of each subsystem</a:t>
            </a:r>
            <a:r>
              <a:rPr lang="en-US" dirty="0"/>
              <a:t>. Controlling is achieved through signals sent from the control unit to other subsystems.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AE6F0-4BAF-4743-8D84-C1DD70C6E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308" y="2572902"/>
            <a:ext cx="7019384" cy="23453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E3D4A1-0285-4EC6-9780-1E8409E56CCA}"/>
              </a:ext>
            </a:extLst>
          </p:cNvPr>
          <p:cNvSpPr txBox="1"/>
          <p:nvPr/>
        </p:nvSpPr>
        <p:spPr>
          <a:xfrm>
            <a:off x="3792984" y="5469243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1.22 </a:t>
            </a:r>
            <a:r>
              <a:rPr lang="en-US" sz="2000" dirty="0"/>
              <a:t>Using an control unit</a:t>
            </a:r>
          </a:p>
        </p:txBody>
      </p:sp>
    </p:spTree>
    <p:extLst>
      <p:ext uri="{BB962C8B-B14F-4D97-AF65-F5344CB8AC3E}">
        <p14:creationId xmlns:p14="http://schemas.microsoft.com/office/powerpoint/2010/main" val="392025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6-MAIN MEMORY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63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05816-480F-4562-A0B0-67911686C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D34A0-3683-4DDE-9682-58E4F15C3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After studying this chapter, the student should be able to:</a:t>
            </a:r>
          </a:p>
          <a:p>
            <a:r>
              <a:rPr lang="en-US" dirty="0"/>
              <a:t>Define the Turing model of a computer.</a:t>
            </a:r>
          </a:p>
          <a:p>
            <a:r>
              <a:rPr lang="en-US" dirty="0"/>
              <a:t>Define the von Neumann model of a computer.</a:t>
            </a:r>
          </a:p>
          <a:p>
            <a:r>
              <a:rPr lang="en-US" dirty="0"/>
              <a:t>Describe the three components of a computer: hardware, data, and software.</a:t>
            </a:r>
          </a:p>
          <a:p>
            <a:r>
              <a:rPr lang="en-US" dirty="0"/>
              <a:t>List topics related to computer hardware.</a:t>
            </a:r>
          </a:p>
          <a:p>
            <a:r>
              <a:rPr lang="en-US" dirty="0"/>
              <a:t>List topics related to data.</a:t>
            </a:r>
          </a:p>
          <a:p>
            <a:r>
              <a:rPr lang="en-US" dirty="0"/>
              <a:t>List topics related to software.</a:t>
            </a:r>
          </a:p>
          <a:p>
            <a:r>
              <a:rPr lang="en-US" dirty="0"/>
              <a:t>Give a short history of computers.</a:t>
            </a:r>
          </a:p>
        </p:txBody>
      </p:sp>
    </p:spTree>
    <p:extLst>
      <p:ext uri="{BB962C8B-B14F-4D97-AF65-F5344CB8AC3E}">
        <p14:creationId xmlns:p14="http://schemas.microsoft.com/office/powerpoint/2010/main" val="257673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9FF7C-DB5C-44BF-A6EA-3297A7B4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34221-811F-4AF7-8A8E-ED6CD31A9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899" y="1600200"/>
            <a:ext cx="9980681" cy="1737804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Main memory </a:t>
            </a:r>
            <a:r>
              <a:rPr lang="en-US" dirty="0"/>
              <a:t>consists of a collection of storage locations, each with a unique identifier, called an </a:t>
            </a:r>
            <a:r>
              <a:rPr lang="en-US" b="1" dirty="0">
                <a:solidFill>
                  <a:srgbClr val="FF0000"/>
                </a:solidFill>
              </a:rPr>
              <a:t>address</a:t>
            </a:r>
            <a:r>
              <a:rPr lang="en-US" dirty="0"/>
              <a:t>. </a:t>
            </a:r>
          </a:p>
          <a:p>
            <a:r>
              <a:rPr lang="en-US" dirty="0"/>
              <a:t>Data is transferred to and from memory in groups of bits called </a:t>
            </a:r>
            <a:r>
              <a:rPr lang="en-US" b="1" dirty="0">
                <a:solidFill>
                  <a:srgbClr val="FF0000"/>
                </a:solidFill>
              </a:rPr>
              <a:t>words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22A598-0E18-4670-BA9B-9ABDDEF1D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678" y="2869803"/>
            <a:ext cx="6845121" cy="32490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EC30AB-F95D-4F17-8641-5CB3CD9F963C}"/>
              </a:ext>
            </a:extLst>
          </p:cNvPr>
          <p:cNvSpPr txBox="1"/>
          <p:nvPr/>
        </p:nvSpPr>
        <p:spPr>
          <a:xfrm>
            <a:off x="3748596" y="6268233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1.23 </a:t>
            </a:r>
            <a:r>
              <a:rPr lang="en-US" sz="2000" dirty="0"/>
              <a:t>Main memory</a:t>
            </a:r>
          </a:p>
        </p:txBody>
      </p:sp>
    </p:spTree>
    <p:extLst>
      <p:ext uri="{BB962C8B-B14F-4D97-AF65-F5344CB8AC3E}">
        <p14:creationId xmlns:p14="http://schemas.microsoft.com/office/powerpoint/2010/main" val="156232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381DC-5A8C-4550-872F-3C37EC739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D4E6D-351E-487C-821E-0E2EE7767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982200" cy="2030767"/>
          </a:xfrm>
        </p:spPr>
        <p:txBody>
          <a:bodyPr/>
          <a:lstStyle/>
          <a:p>
            <a:r>
              <a:rPr lang="en-US" dirty="0"/>
              <a:t>To access a word in memory requires an identifier. Although programmers use a name to identify a word (or a collection of words), at the hardware level each word is identified by an address. </a:t>
            </a:r>
          </a:p>
          <a:p>
            <a:r>
              <a:rPr lang="en-US" dirty="0"/>
              <a:t>The total number of uniquely identifiable locations in memory is called the address space. For example, a memory with </a:t>
            </a:r>
            <a:r>
              <a:rPr lang="en-US" b="1" dirty="0">
                <a:solidFill>
                  <a:srgbClr val="FF0000"/>
                </a:solidFill>
              </a:rPr>
              <a:t>64 kilobytes </a:t>
            </a:r>
            <a:r>
              <a:rPr lang="en-US" dirty="0"/>
              <a:t>and a word size of </a:t>
            </a:r>
            <a:r>
              <a:rPr lang="en-US" b="1" dirty="0">
                <a:solidFill>
                  <a:srgbClr val="FF0000"/>
                </a:solidFill>
              </a:rPr>
              <a:t>1 byte </a:t>
            </a:r>
            <a:r>
              <a:rPr lang="en-US" dirty="0"/>
              <a:t>has an address space that ranges from </a:t>
            </a:r>
            <a:r>
              <a:rPr lang="en-US" b="1" dirty="0">
                <a:solidFill>
                  <a:srgbClr val="FF0000"/>
                </a:solidFill>
              </a:rPr>
              <a:t>0</a:t>
            </a:r>
            <a:r>
              <a:rPr lang="en-US" dirty="0"/>
              <a:t> to </a:t>
            </a:r>
            <a:r>
              <a:rPr lang="en-US" b="1" dirty="0">
                <a:solidFill>
                  <a:srgbClr val="FF0000"/>
                </a:solidFill>
              </a:rPr>
              <a:t>65,535</a:t>
            </a:r>
            <a:r>
              <a:rPr lang="en-US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937097-BDB0-4847-82C0-F44435B82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872" y="3630967"/>
            <a:ext cx="6104586" cy="27302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17B022-64A4-4D4F-BBFF-F4C342554B50}"/>
              </a:ext>
            </a:extLst>
          </p:cNvPr>
          <p:cNvSpPr txBox="1"/>
          <p:nvPr/>
        </p:nvSpPr>
        <p:spPr>
          <a:xfrm>
            <a:off x="4174724" y="6412468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Table 6.1 </a:t>
            </a:r>
            <a:r>
              <a:rPr lang="en-US" dirty="0"/>
              <a:t>Memory units</a:t>
            </a:r>
          </a:p>
        </p:txBody>
      </p:sp>
    </p:spTree>
    <p:extLst>
      <p:ext uri="{BB962C8B-B14F-4D97-AF65-F5344CB8AC3E}">
        <p14:creationId xmlns:p14="http://schemas.microsoft.com/office/powerpoint/2010/main" val="73186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D0D71-64E7-40C8-80BB-938357ECC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395FD-F872-431B-8865-F19DDABB5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899" y="1600200"/>
            <a:ext cx="4843319" cy="2989555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18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Example 5.1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 computer has 32 MB (megabytes) of memory.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How many bits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are needed to address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any single byte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in memory? </a:t>
            </a:r>
          </a:p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Solution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memory address space is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32 MB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or 2</a:t>
            </a:r>
            <a:r>
              <a:rPr lang="en-US" sz="1800" b="0" i="0" u="none" strike="noStrike" baseline="30000" dirty="0">
                <a:solidFill>
                  <a:srgbClr val="000000"/>
                </a:solidFill>
                <a:latin typeface="Times New Roman" panose="02020603050405020304" pitchFamily="18" charset="0"/>
              </a:rPr>
              <a:t>25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(2</a:t>
            </a:r>
            <a:r>
              <a:rPr lang="en-US" sz="1800" baseline="30000" dirty="0">
                <a:solidFill>
                  <a:srgbClr val="000000"/>
                </a:solidFill>
                <a:latin typeface="Times New Roman" panose="02020603050405020304" pitchFamily="18" charset="0"/>
              </a:rPr>
              <a:t>5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MingLiU" panose="020B0604030504040204" pitchFamily="18" charset="-120"/>
              </a:rPr>
              <a:t>×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sz="1800" baseline="30000" dirty="0">
                <a:solidFill>
                  <a:srgbClr val="000000"/>
                </a:solidFill>
                <a:latin typeface="Times New Roman" panose="02020603050405020304" pitchFamily="18" charset="0"/>
              </a:rPr>
              <a:t>20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). This means that we need log</a:t>
            </a:r>
            <a:r>
              <a:rPr lang="en-US" sz="1800" b="0" i="0" u="none" strike="noStrike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sz="1800" baseline="30000" dirty="0">
                <a:solidFill>
                  <a:srgbClr val="000000"/>
                </a:solidFill>
                <a:latin typeface="Times New Roman" panose="02020603050405020304" pitchFamily="18" charset="0"/>
              </a:rPr>
              <a:t>25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or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25 bits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to address each byte. 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D684CB7-9BE1-4871-9377-0DD43C9F79F6}"/>
              </a:ext>
            </a:extLst>
          </p:cNvPr>
          <p:cNvSpPr txBox="1">
            <a:spLocks/>
          </p:cNvSpPr>
          <p:nvPr/>
        </p:nvSpPr>
        <p:spPr>
          <a:xfrm>
            <a:off x="6243783" y="1600199"/>
            <a:ext cx="4843319" cy="298955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0" tIns="45720" rIns="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Example 5.2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 computer has 128 MB of memory.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Each word in this computer is eight bytes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How many bits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are needed to address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any single word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in memory? </a:t>
            </a:r>
          </a:p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Solution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memory address space is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128 MB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which means 2</a:t>
            </a:r>
            <a:r>
              <a:rPr lang="en-US" sz="1800" baseline="30000" dirty="0">
                <a:solidFill>
                  <a:srgbClr val="000000"/>
                </a:solidFill>
                <a:latin typeface="Times New Roman" panose="02020603050405020304" pitchFamily="18" charset="0"/>
              </a:rPr>
              <a:t>27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However, each word is eight (2</a:t>
            </a:r>
            <a:r>
              <a:rPr lang="en-US" sz="1800" baseline="30000" dirty="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) bytes, which means that we have 2</a:t>
            </a:r>
            <a:r>
              <a:rPr lang="en-US" sz="1800" baseline="30000" dirty="0">
                <a:solidFill>
                  <a:srgbClr val="000000"/>
                </a:solidFill>
                <a:latin typeface="Times New Roman" panose="02020603050405020304" pitchFamily="18" charset="0"/>
              </a:rPr>
              <a:t>24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words. This means that we need log</a:t>
            </a:r>
            <a:r>
              <a:rPr lang="en-US" sz="1800" b="0" i="0" u="none" strike="noStrike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sz="1800" baseline="30000" dirty="0">
                <a:solidFill>
                  <a:srgbClr val="000000"/>
                </a:solidFill>
                <a:latin typeface="Times New Roman" panose="02020603050405020304" pitchFamily="18" charset="0"/>
              </a:rPr>
              <a:t>24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or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24 bits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to address each word.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70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9AFA0-A738-4798-8840-D7527057B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D676F-9C15-42D4-877F-EA5BD4F83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82" y="1600200"/>
            <a:ext cx="9982200" cy="8589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Two main types of memory exist: RAM and ROM.</a:t>
            </a:r>
          </a:p>
          <a:p>
            <a:r>
              <a:rPr lang="en-US" b="1" dirty="0">
                <a:solidFill>
                  <a:srgbClr val="C00000"/>
                </a:solidFill>
              </a:rPr>
              <a:t>Random access memory (RAM)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621AB2-3ACA-4FFD-B7B2-E448B6F0B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889" y="2676664"/>
            <a:ext cx="5228823" cy="116731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1DFA25-0085-46DA-8A65-340CE200168E}"/>
              </a:ext>
            </a:extLst>
          </p:cNvPr>
          <p:cNvSpPr txBox="1">
            <a:spLocks/>
          </p:cNvSpPr>
          <p:nvPr/>
        </p:nvSpPr>
        <p:spPr>
          <a:xfrm>
            <a:off x="1103382" y="3949454"/>
            <a:ext cx="9982200" cy="10220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C00000"/>
                </a:solidFill>
              </a:rPr>
              <a:t>Read-only memory (ROM)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45CB91-6712-4D48-9927-FF70CAFDB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889" y="4660777"/>
            <a:ext cx="6336406" cy="97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5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C3C6A-61B4-41E0-A5BA-4B87DEE26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hierarchy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8A020-12D0-482B-8946-E321B9869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982200" cy="1560250"/>
          </a:xfrm>
        </p:spPr>
        <p:txBody>
          <a:bodyPr/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Computer users need a lot of memory, especially memory that is very fast and inexpensive. This demand is not always possible to satisfy</a:t>
            </a:r>
            <a:r>
              <a:rPr lang="en-US" sz="1800" b="1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</a:rPr>
              <a:t>— very fast memory is usually not cheap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A compromise needs to be made.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solution is </a:t>
            </a:r>
            <a:r>
              <a:rPr lang="en-US" sz="1800" b="1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</a:rPr>
              <a:t>hierarchical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levels of memory.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0D9C78-3507-489B-8178-543F261A7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979" y="3196870"/>
            <a:ext cx="5898524" cy="27626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F3AA53-EF81-48A2-BACB-8C1DCD8FEAFE}"/>
              </a:ext>
            </a:extLst>
          </p:cNvPr>
          <p:cNvSpPr txBox="1"/>
          <p:nvPr/>
        </p:nvSpPr>
        <p:spPr>
          <a:xfrm>
            <a:off x="3721963" y="6268233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1.24 </a:t>
            </a:r>
            <a:r>
              <a:rPr lang="en-US" sz="2000" i="0" u="none" strike="noStrike" baseline="0" dirty="0">
                <a:solidFill>
                  <a:srgbClr val="000000"/>
                </a:solidFill>
              </a:rPr>
              <a:t>H</a:t>
            </a:r>
            <a:r>
              <a:rPr lang="en-US" sz="2000" dirty="0"/>
              <a:t>ierarchical levels of memory. </a:t>
            </a:r>
          </a:p>
        </p:txBody>
      </p:sp>
    </p:spTree>
    <p:extLst>
      <p:ext uri="{BB962C8B-B14F-4D97-AF65-F5344CB8AC3E}">
        <p14:creationId xmlns:p14="http://schemas.microsoft.com/office/powerpoint/2010/main" val="150053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197AC-7968-4711-961F-0A8B09329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AC603-35AA-4985-AC7B-248C1F90B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982200" cy="1160755"/>
          </a:xfrm>
        </p:spPr>
        <p:txBody>
          <a:bodyPr/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Cache memory is </a:t>
            </a:r>
            <a:r>
              <a:rPr lang="en-US" sz="18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faster than main memory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but </a:t>
            </a:r>
            <a:r>
              <a:rPr lang="en-US" sz="18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slower than the CPU and its registers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Cache memory, which is normally small in size, is placed between the CPU and main memory.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F83B33-42E9-4FC6-A865-227BFA0E5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254" y="2767599"/>
            <a:ext cx="6130344" cy="26588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62478-BA77-4DB9-B38C-B93A67DAF9BA}"/>
              </a:ext>
            </a:extLst>
          </p:cNvPr>
          <p:cNvSpPr txBox="1"/>
          <p:nvPr/>
        </p:nvSpPr>
        <p:spPr>
          <a:xfrm>
            <a:off x="3668697" y="5886493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1.25 </a:t>
            </a:r>
            <a:r>
              <a:rPr lang="en-US" sz="2000" i="0" u="none" strike="noStrike" baseline="0" dirty="0">
                <a:solidFill>
                  <a:srgbClr val="000000"/>
                </a:solidFill>
              </a:rPr>
              <a:t>H</a:t>
            </a:r>
            <a:r>
              <a:rPr lang="en-US" sz="2000" dirty="0"/>
              <a:t>ierarchical levels of memory. </a:t>
            </a:r>
          </a:p>
        </p:txBody>
      </p:sp>
    </p:spTree>
    <p:extLst>
      <p:ext uri="{BB962C8B-B14F-4D97-AF65-F5344CB8AC3E}">
        <p14:creationId xmlns:p14="http://schemas.microsoft.com/office/powerpoint/2010/main" val="56209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7 - INPUT/OUTPUT SUBSYSTEM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0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D671E-A019-46DE-B259-FBCBC29E0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EAF21-C01A-4483-A12F-201593348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input/output (I/O) subsystem in a computer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is the collection of devices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T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his subsystem allows a computer to communicate with the outside world and to store programs and data even when the power is off.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Input/output devices can be divided into two broad categories: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non-storage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and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storage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devices.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85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134DC-00E7-44B7-B3FC-AF3374CBA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Non-storage &amp; Storage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DB240-137A-4182-8BF6-A0ADE977F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4630075" cy="45720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18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Non-storage devices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allow the CPU/memory to communicate with the outside world, but they cannot store information.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B1AAC2-6C50-4568-ACE7-C6DEFA9D7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677" y="2739658"/>
            <a:ext cx="2910625" cy="6874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5FBF1-8A1B-4974-9EF1-20F641FCD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731" y="3854117"/>
            <a:ext cx="2600325" cy="176212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0E85745-E3F8-40C1-AB7D-A567E14BD4F2}"/>
              </a:ext>
            </a:extLst>
          </p:cNvPr>
          <p:cNvSpPr txBox="1">
            <a:spLocks/>
          </p:cNvSpPr>
          <p:nvPr/>
        </p:nvSpPr>
        <p:spPr>
          <a:xfrm>
            <a:off x="6455507" y="1600200"/>
            <a:ext cx="4630075" cy="45720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Storage devices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although classified as I/O devices, can store large amounts of information to be retrieved at a later time. They are cheaper than main memory, and their contents are </a:t>
            </a:r>
            <a:r>
              <a:rPr lang="en-US" sz="18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nonvolatile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—that is, </a:t>
            </a:r>
            <a:r>
              <a:rPr lang="en-US" sz="18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not erased when the power is turned off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They are sometimes referred to as auxiliary storage devices. We can categorize them as either </a:t>
            </a:r>
            <a:r>
              <a:rPr lang="en-US" sz="18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magnetic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or </a:t>
            </a:r>
            <a:r>
              <a:rPr lang="en-US" sz="18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optical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4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C998C-8D6E-4D12-A295-FD54E35CD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devices (Magnetic or Optical)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7ED8906-8EC0-4142-A419-A981D47A4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900" y="2073356"/>
            <a:ext cx="4865292" cy="3421922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A31543-F4E7-4710-8AE8-47C10FAEDF4F}"/>
              </a:ext>
            </a:extLst>
          </p:cNvPr>
          <p:cNvSpPr txBox="1"/>
          <p:nvPr/>
        </p:nvSpPr>
        <p:spPr>
          <a:xfrm>
            <a:off x="1056326" y="1592633"/>
            <a:ext cx="3533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HDD disk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64AFC7-02A2-45CA-A759-BA035F91842C}"/>
              </a:ext>
            </a:extLst>
          </p:cNvPr>
          <p:cNvSpPr txBox="1"/>
          <p:nvPr/>
        </p:nvSpPr>
        <p:spPr>
          <a:xfrm>
            <a:off x="6207710" y="1592633"/>
            <a:ext cx="4288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CD-ROM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7E1610C-0392-4D43-86D7-D00A3073A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043" y="2073356"/>
            <a:ext cx="4839631" cy="34219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5C3D5B-E419-4727-A929-DA7A052F4587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Storage devices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2BED5E-1B51-4BAD-A1D0-6C39B896ED1D}"/>
              </a:ext>
            </a:extLst>
          </p:cNvPr>
          <p:cNvSpPr txBox="1"/>
          <p:nvPr/>
        </p:nvSpPr>
        <p:spPr>
          <a:xfrm>
            <a:off x="3668697" y="5886493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1.26 </a:t>
            </a:r>
            <a:r>
              <a:rPr lang="en-US" sz="2000" i="0" u="none" strike="noStrike" baseline="0" dirty="0">
                <a:solidFill>
                  <a:srgbClr val="000000"/>
                </a:solidFill>
              </a:rPr>
              <a:t>Storage devices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2623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1-TURING MODEL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38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73C78-321B-4443-976B-CA38445BC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SSD – Solid State Disk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AC3BE-A125-4AF8-817A-143916F2F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5464576" cy="4572000"/>
          </a:xfrm>
        </p:spPr>
        <p:txBody>
          <a:bodyPr/>
          <a:lstStyle/>
          <a:p>
            <a:pPr algn="just"/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 solid-state drive (SSD uses NAND-based flash memory, which retains data without power. </a:t>
            </a:r>
          </a:p>
          <a:p>
            <a:pPr algn="just"/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It is also known as a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solid-state disk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or electronic disk, though it contains no actual "disk" of any kind, nor motors to "drive" the disks. </a:t>
            </a:r>
          </a:p>
          <a:p>
            <a:pPr algn="just"/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SSD technology uses electronic interfaces compatible with traditional block input/output (I/O) hard disk drives, thus permitting simple replacement in common applications, like SATA Express. </a:t>
            </a:r>
          </a:p>
          <a:p>
            <a:pPr algn="just"/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SSDs are about 7 to 8 times more expensive per unit of storage than HDDs.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572A4B-CD81-4090-BB18-95572A23F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302" y="1662344"/>
            <a:ext cx="4428280" cy="29629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3D35B2-DFED-4661-8A2E-E71819792F92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Storage devices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C4FDEE-FE0B-4FAB-8AD8-00F6AFA74D2A}"/>
              </a:ext>
            </a:extLst>
          </p:cNvPr>
          <p:cNvSpPr txBox="1"/>
          <p:nvPr/>
        </p:nvSpPr>
        <p:spPr>
          <a:xfrm>
            <a:off x="7148743" y="5062183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1.27 </a:t>
            </a:r>
            <a:r>
              <a:rPr lang="en-US" sz="2000" i="0" u="none" strike="noStrike" baseline="0" dirty="0">
                <a:solidFill>
                  <a:srgbClr val="000000"/>
                </a:solidFill>
              </a:rPr>
              <a:t>Solid State Disk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4351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8 - SUBSYSTEM INTERCONNECTION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8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EB997-2109-4528-8EF9-B28975101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316CD-28BE-4884-80D7-F6D353822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In this section, we explore how these three subsystems (CPU, main memory, and I/O) are interconnected.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interconnection plays an important role because information needs to be exchanged between the three subsystems.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13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1873D-C569-4174-9A46-BEE28E66F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CPU and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B0F99-1707-47B1-AEF9-29BD83C39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982200" cy="903303"/>
          </a:xfrm>
        </p:spPr>
        <p:txBody>
          <a:bodyPr/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CPU and memory are normally connected by three groups of connections, each called a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bus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: </a:t>
            </a:r>
            <a:r>
              <a:rPr lang="en-US" sz="1800" b="1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data bus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1800" b="1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address bus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and </a:t>
            </a:r>
            <a:r>
              <a:rPr lang="en-US" sz="1800" b="1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control bus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8F3CC8-485D-44A4-8AE1-073229DB6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980" y="2816157"/>
            <a:ext cx="9206039" cy="1880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8B9E9A-AF61-41ED-83E8-F6A7C1EBFBF0}"/>
              </a:ext>
            </a:extLst>
          </p:cNvPr>
          <p:cNvSpPr txBox="1"/>
          <p:nvPr/>
        </p:nvSpPr>
        <p:spPr>
          <a:xfrm>
            <a:off x="4201356" y="5355146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1.28 </a:t>
            </a:r>
            <a:r>
              <a:rPr lang="en-US" sz="2000" i="0" u="none" strike="noStrike" baseline="0" dirty="0">
                <a:solidFill>
                  <a:srgbClr val="000000"/>
                </a:solidFill>
              </a:rPr>
              <a:t>CPU and memory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2346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C1598-61E4-444A-96BD-51BC9C293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I/O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2E552-DBF9-47E0-B43B-CF61A87DA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982200" cy="2250332"/>
          </a:xfrm>
        </p:spPr>
        <p:txBody>
          <a:bodyPr>
            <a:noAutofit/>
          </a:bodyPr>
          <a:lstStyle/>
          <a:p>
            <a:r>
              <a:rPr lang="en-US" b="0" i="0" u="none" strike="noStrike" baseline="0" dirty="0">
                <a:solidFill>
                  <a:srgbClr val="000000"/>
                </a:solidFill>
              </a:rPr>
              <a:t>I/O devices are electromechanical, magnetic, or optical devices and </a:t>
            </a:r>
            <a:r>
              <a:rPr lang="en-US" b="1" i="0" u="none" strike="noStrike" baseline="0" dirty="0">
                <a:solidFill>
                  <a:srgbClr val="000000"/>
                </a:solidFill>
              </a:rPr>
              <a:t>also operate at a much slower speed than the CPU/memory</a:t>
            </a:r>
            <a:r>
              <a:rPr lang="en-US" b="0" i="0" u="none" strike="noStrike" baseline="0" dirty="0">
                <a:solidFill>
                  <a:srgbClr val="000000"/>
                </a:solidFill>
              </a:rPr>
              <a:t>.</a:t>
            </a:r>
          </a:p>
          <a:p>
            <a:r>
              <a:rPr lang="en-US" b="0" i="0" u="none" strike="noStrike" baseline="0" dirty="0">
                <a:solidFill>
                  <a:srgbClr val="000000"/>
                </a:solidFill>
              </a:rPr>
              <a:t>There is a need for some sort of intermediary to handle this difference. Input/output devices are therefore attached to the buses through input/output controllers or interfaces. </a:t>
            </a:r>
          </a:p>
          <a:p>
            <a:r>
              <a:rPr lang="en-US" b="0" i="0" u="none" strike="noStrike" baseline="0" dirty="0">
                <a:solidFill>
                  <a:srgbClr val="000000"/>
                </a:solidFill>
              </a:rPr>
              <a:t>There is one specific controller for each input/output device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B3ACD1-ABFF-4CA4-A805-012A69755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342" y="3850532"/>
            <a:ext cx="5975797" cy="22503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DC1443-E989-43C8-B08E-DE9159AA53B1}"/>
              </a:ext>
            </a:extLst>
          </p:cNvPr>
          <p:cNvSpPr txBox="1"/>
          <p:nvPr/>
        </p:nvSpPr>
        <p:spPr>
          <a:xfrm>
            <a:off x="3943904" y="6198525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1.29 </a:t>
            </a:r>
            <a:r>
              <a:rPr lang="en-US" sz="2000" i="0" u="none" strike="noStrike" baseline="0" dirty="0">
                <a:solidFill>
                  <a:srgbClr val="000000"/>
                </a:solidFill>
              </a:rPr>
              <a:t>Connecting I/O devices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4956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2EA65-0DC6-455D-A3E5-6FFE5AE37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SCSI controller to connect I/O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6744F-754E-47DC-B430-2F67B939E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982200" cy="459419"/>
          </a:xfrm>
        </p:spPr>
        <p:txBody>
          <a:bodyPr/>
          <a:lstStyle/>
          <a:p>
            <a:r>
              <a:rPr lang="en-US" sz="18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Small Computer System Interface (SCSI is created in 1984): 32 components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80B710-45D3-4E81-AC9F-2018C5C6B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246" y="2353232"/>
            <a:ext cx="5650508" cy="29045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03EB49-D20B-446D-B75C-3DBACA35F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061" y="2353232"/>
            <a:ext cx="4208849" cy="280589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317DA4C-938B-4216-BAD5-50DA5860F7CD}"/>
              </a:ext>
            </a:extLst>
          </p:cNvPr>
          <p:cNvSpPr/>
          <p:nvPr/>
        </p:nvSpPr>
        <p:spPr>
          <a:xfrm>
            <a:off x="6755408" y="3756181"/>
            <a:ext cx="335999" cy="1499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8F75CD-27AA-462F-A7BC-A527CE245243}"/>
              </a:ext>
            </a:extLst>
          </p:cNvPr>
          <p:cNvSpPr txBox="1"/>
          <p:nvPr/>
        </p:nvSpPr>
        <p:spPr>
          <a:xfrm>
            <a:off x="3331345" y="5939091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1.30 </a:t>
            </a:r>
            <a:r>
              <a:rPr lang="en-US" sz="2000" i="0" u="none" strike="noStrike" baseline="0" dirty="0">
                <a:solidFill>
                  <a:srgbClr val="000000"/>
                </a:solidFill>
              </a:rPr>
              <a:t>SCSI controller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3902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3ABC9-6838-436C-8D64-CF7999B7D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FireWire controller to connect I/O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04D97-745F-4541-AC91-E7B1052EF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982200" cy="601462"/>
          </a:xfrm>
        </p:spPr>
        <p:txBody>
          <a:bodyPr/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IEEE Standard 1394: 400Mbps and 63 devices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FEA1B5-A72C-495E-9D3B-0E01E87F0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604" y="2041865"/>
            <a:ext cx="6844841" cy="37197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1DA590-6C09-4BB2-88A8-B55240BE9D49}"/>
              </a:ext>
            </a:extLst>
          </p:cNvPr>
          <p:cNvSpPr txBox="1"/>
          <p:nvPr/>
        </p:nvSpPr>
        <p:spPr>
          <a:xfrm>
            <a:off x="3331345" y="5939091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1.31 </a:t>
            </a:r>
            <a:r>
              <a:rPr lang="en-US" sz="2000" i="0" u="none" strike="noStrike" baseline="0" dirty="0">
                <a:solidFill>
                  <a:srgbClr val="000000"/>
                </a:solidFill>
              </a:rPr>
              <a:t>FireWire controller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9669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7C0BB-3928-4C0F-8156-23925D9B1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USB controller to connect I/O devices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D303C-1352-42BC-A896-55266B5482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0676" y="1639110"/>
            <a:ext cx="5601752" cy="398933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9EE395-5A59-4934-822D-4D74B809A430}"/>
              </a:ext>
            </a:extLst>
          </p:cNvPr>
          <p:cNvSpPr txBox="1"/>
          <p:nvPr/>
        </p:nvSpPr>
        <p:spPr>
          <a:xfrm>
            <a:off x="3331345" y="5939091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1.32 </a:t>
            </a:r>
            <a:r>
              <a:rPr lang="en-US" sz="2000" i="0" u="none" strike="noStrike" baseline="0" dirty="0">
                <a:solidFill>
                  <a:srgbClr val="000000"/>
                </a:solidFill>
              </a:rPr>
              <a:t>USB controller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7104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4055B-71B7-46A8-B21D-C9D25340E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input/output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D9759-4BB0-4856-8AC0-F5A93DBB4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CPU usually uses the same bus to read data from or write data to main memory and I/O device. The only difference is the instruction.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If the instruction refers to a word in main memory, data transfer is between main memory and the CPU.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If the instruction identifies an I/O device, data transfer is between the I/O device and the CPU.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here are two methods for handling the addressing of I/O devices: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isolated I/O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and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memory-mapped I/O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56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E4DED-54A3-4EEA-937E-7E5959B04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input/output devices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7C1085-CD9A-4CE7-AADE-94CCE8531A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4959" y="1600200"/>
            <a:ext cx="5423744" cy="406375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19E5D8-A500-4A19-8546-94F9C7AB66B6}"/>
              </a:ext>
            </a:extLst>
          </p:cNvPr>
          <p:cNvSpPr txBox="1"/>
          <p:nvPr/>
        </p:nvSpPr>
        <p:spPr>
          <a:xfrm>
            <a:off x="3331345" y="5939091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1.33 </a:t>
            </a:r>
            <a:r>
              <a:rPr lang="en-US" sz="2000" i="0" u="none" strike="noStrike" baseline="0" dirty="0">
                <a:solidFill>
                  <a:srgbClr val="000000"/>
                </a:solidFill>
              </a:rPr>
              <a:t>Addressing input/output 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9497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9669F-2304-4E63-B176-F03E8311A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B3BE2-7B42-4357-A78A-E5E03B8A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4789873" cy="3389050"/>
          </a:xfrm>
        </p:spPr>
        <p:txBody>
          <a:bodyPr>
            <a:noAutofit/>
          </a:bodyPr>
          <a:lstStyle/>
          <a:p>
            <a:pPr algn="l"/>
            <a:r>
              <a:rPr lang="en-US" b="0" i="0" u="none" strike="noStrike" baseline="0" dirty="0">
                <a:latin typeface="BerlingLTStd-Roman"/>
              </a:rPr>
              <a:t>The idea of a universal computational device was first described by Alan Turing in 1937. </a:t>
            </a:r>
          </a:p>
          <a:p>
            <a:pPr algn="l"/>
            <a:r>
              <a:rPr lang="en-US" b="0" i="0" u="none" strike="noStrike" baseline="0" dirty="0">
                <a:latin typeface="BerlingLTStd-Roman"/>
              </a:rPr>
              <a:t>All computation could be performed by a special kind of a machine, now called a </a:t>
            </a:r>
            <a:r>
              <a:rPr lang="en-US" b="1" i="0" u="none" strike="noStrike" baseline="0" dirty="0">
                <a:latin typeface="BerlingLTStd-Roman"/>
              </a:rPr>
              <a:t>Turing machine. </a:t>
            </a:r>
          </a:p>
          <a:p>
            <a:pPr algn="l"/>
            <a:r>
              <a:rPr lang="en-US" dirty="0">
                <a:latin typeface="BerlingLTStd-Roman"/>
              </a:rPr>
              <a:t>T</a:t>
            </a:r>
            <a:r>
              <a:rPr lang="en-US" b="0" i="0" u="none" strike="noStrike" baseline="0" dirty="0">
                <a:latin typeface="BerlingLTStd-Roman"/>
              </a:rPr>
              <a:t>he model on the actions that people perform when involved in computation. </a:t>
            </a:r>
          </a:p>
          <a:p>
            <a:pPr algn="l"/>
            <a:r>
              <a:rPr lang="en-US" dirty="0">
                <a:latin typeface="BerlingLTStd-Roman"/>
              </a:rPr>
              <a:t>A</a:t>
            </a:r>
            <a:r>
              <a:rPr lang="en-US" b="0" i="0" u="none" strike="noStrike" baseline="0" dirty="0">
                <a:latin typeface="BerlingLTStd-Roman"/>
              </a:rPr>
              <a:t>ctions into a model for a computational machine that has really changed the world.</a:t>
            </a:r>
          </a:p>
          <a:p>
            <a:pPr marL="0" indent="0" algn="l">
              <a:buNone/>
            </a:pPr>
            <a:endParaRPr lang="en-US" b="0" i="0" u="none" strike="noStrike" baseline="0" dirty="0">
              <a:latin typeface="BerlingLTStd-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D58BFE-1EA9-4D0A-8C86-4165BA8EF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831" y="1600200"/>
            <a:ext cx="5047751" cy="407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8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9 -  Different architectures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CA98C-BECC-4BA0-B3E5-8FE85623C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B453C-B2F9-4035-B9EC-4903CE194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architecture and organization of </a:t>
            </a:r>
            <a:r>
              <a:rPr lang="en-US" b="0" i="0" u="none" strike="noStrike" baseline="0" dirty="0">
                <a:solidFill>
                  <a:srgbClr val="000000"/>
                </a:solidFill>
              </a:rPr>
              <a:t>computers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has gone through many changes in recent decades. </a:t>
            </a:r>
          </a:p>
          <a:p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In this section we discuss some common architectures and organization that differ from the simple computer architecture we discussed earlier.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27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85FDE-8451-4F5D-8E63-221435490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63A71-4A3A-4914-BE2D-4DB6D67B0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899" y="1600199"/>
            <a:ext cx="5216001" cy="3815179"/>
          </a:xfrm>
        </p:spPr>
        <p:txBody>
          <a:bodyPr/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CISC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stands for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complex instruction set computer.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strategy behind CISC architectures is to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have a large set of instructions, including complex ones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Programming CISC-based computers is easier than in other designs because there is a single instruction for both simple and complex tasks. Programmers, therefore,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do not have to write a set of instructions to do a complex task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62B7E6-608E-49B3-B02A-CF4B63851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790" y="1600199"/>
            <a:ext cx="3779259" cy="42936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431B9C-3085-4371-9739-B7F0CF94743D}"/>
              </a:ext>
            </a:extLst>
          </p:cNvPr>
          <p:cNvSpPr txBox="1"/>
          <p:nvPr/>
        </p:nvSpPr>
        <p:spPr>
          <a:xfrm>
            <a:off x="6474040" y="6120867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1.34 </a:t>
            </a:r>
            <a:r>
              <a:rPr lang="en-US" sz="2000" b="1" dirty="0">
                <a:solidFill>
                  <a:srgbClr val="000000"/>
                </a:solidFill>
              </a:rPr>
              <a:t>C</a:t>
            </a:r>
            <a:r>
              <a:rPr lang="en-US" sz="2000" i="0" u="none" strike="noStrike" baseline="0" dirty="0">
                <a:solidFill>
                  <a:srgbClr val="000000"/>
                </a:solidFill>
              </a:rPr>
              <a:t>omplex instruction set computer.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3418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3AA68-2F17-44FC-9093-1AE9BE994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85438-B13F-4B1F-A8E9-923974C03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5136102" cy="4572000"/>
          </a:xfrm>
        </p:spPr>
        <p:txBody>
          <a:bodyPr/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RISC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stands for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reduced instruction set computer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The strategy behind RISC architecture is to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have a small set of instructions that do a minimum number of simple operations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Complex instructions are simulated using a subset of simple instructions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Programming in RISC is more difficult and time-consuming than in the other design, because most of the complex instructions are simulated using simple instructions.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A0F156-C9C5-4618-9BD7-877A3B8C5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531" y="1600200"/>
            <a:ext cx="3276395" cy="41347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4ADB03-3BC3-42A8-9326-5B66CB67E065}"/>
              </a:ext>
            </a:extLst>
          </p:cNvPr>
          <p:cNvSpPr txBox="1"/>
          <p:nvPr/>
        </p:nvSpPr>
        <p:spPr>
          <a:xfrm>
            <a:off x="6474040" y="6120867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1.35 R</a:t>
            </a:r>
            <a:r>
              <a:rPr lang="en-US" sz="2000" dirty="0">
                <a:solidFill>
                  <a:srgbClr val="000000"/>
                </a:solidFill>
              </a:rPr>
              <a:t>educed</a:t>
            </a:r>
            <a:r>
              <a:rPr lang="en-US" sz="2000" i="0" u="none" strike="noStrike" baseline="0" dirty="0">
                <a:solidFill>
                  <a:srgbClr val="000000"/>
                </a:solidFill>
              </a:rPr>
              <a:t> instruction set computer.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1982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A8A10-44DE-4CD7-86AC-25DB27108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D7CD4-1510-48C5-863B-589B4E15F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982200" cy="1640150"/>
          </a:xfrm>
        </p:spPr>
        <p:txBody>
          <a:bodyPr>
            <a:noAutofit/>
          </a:bodyPr>
          <a:lstStyle/>
          <a:p>
            <a:r>
              <a:rPr lang="en-US" b="0" i="0" u="none" strike="noStrike" baseline="0" dirty="0">
                <a:solidFill>
                  <a:srgbClr val="000000"/>
                </a:solidFill>
              </a:rPr>
              <a:t>Modern computers use a technique called </a:t>
            </a:r>
            <a:r>
              <a:rPr lang="en-US" b="1" i="0" u="none" strike="noStrike" baseline="0" dirty="0">
                <a:solidFill>
                  <a:srgbClr val="000000"/>
                </a:solidFill>
              </a:rPr>
              <a:t>pipelining </a:t>
            </a:r>
            <a:r>
              <a:rPr lang="en-US" b="0" i="0" u="none" strike="noStrike" baseline="0" dirty="0">
                <a:solidFill>
                  <a:srgbClr val="000000"/>
                </a:solidFill>
              </a:rPr>
              <a:t>to improve the </a:t>
            </a:r>
            <a:r>
              <a:rPr lang="en-US" b="1" i="0" u="none" strike="noStrike" baseline="0" dirty="0">
                <a:solidFill>
                  <a:srgbClr val="000000"/>
                </a:solidFill>
              </a:rPr>
              <a:t>throughput </a:t>
            </a:r>
            <a:r>
              <a:rPr lang="en-US" b="0" i="0" u="none" strike="noStrike" baseline="0" dirty="0">
                <a:solidFill>
                  <a:srgbClr val="000000"/>
                </a:solidFill>
              </a:rPr>
              <a:t>(the total number of instructions performed in each period of time). </a:t>
            </a:r>
          </a:p>
          <a:p>
            <a:r>
              <a:rPr lang="en-US" b="0" i="0" u="none" strike="noStrike" baseline="0" dirty="0">
                <a:solidFill>
                  <a:srgbClr val="000000"/>
                </a:solidFill>
              </a:rPr>
              <a:t>The idea is that if the control unit can do two or three of these phases simultaneously, the next instruction can start before the previous one is finished.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AD5A00-B775-4885-A4FF-AF09913C4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411" y="3240350"/>
            <a:ext cx="6761243" cy="28610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AE64A3-212F-45B3-9407-E4D07EE4D4DD}"/>
              </a:ext>
            </a:extLst>
          </p:cNvPr>
          <p:cNvSpPr txBox="1"/>
          <p:nvPr/>
        </p:nvSpPr>
        <p:spPr>
          <a:xfrm>
            <a:off x="2950346" y="6174133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1.36 </a:t>
            </a:r>
            <a:r>
              <a:rPr lang="en-US" sz="2000" i="0" u="none" strike="noStrike" baseline="0" dirty="0">
                <a:solidFill>
                  <a:srgbClr val="000000"/>
                </a:solidFill>
              </a:rPr>
              <a:t>Pipelining technique.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5206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48956-23B9-46C9-9B1A-5D582F56A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2B55D-A594-473C-A3D0-316898501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Traditionally a computer had a single control unit, a single arithmetic logic unit and a single memory unit. With the evolution in technology and the drop in the cost of computer hardware, today we can have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 single computer with multiple control units, multiple arithmetic logic units and multiple memory units.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This idea is referred to as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parallel processing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Like pipelining, parallel processing can improve throughput.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C96E7C-3F27-4E0C-BA74-A21E1F0F8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733" y="3627929"/>
            <a:ext cx="7907628" cy="201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03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E6162-1F02-4363-8C8A-DBD96CC7C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processing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B2D308-D387-49C5-9040-0F4F79987C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4147" y="1425804"/>
            <a:ext cx="4876475" cy="400639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215996-D602-4F56-81ED-ED03765F70B5}"/>
              </a:ext>
            </a:extLst>
          </p:cNvPr>
          <p:cNvSpPr txBox="1"/>
          <p:nvPr/>
        </p:nvSpPr>
        <p:spPr>
          <a:xfrm>
            <a:off x="3779253" y="5827903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1.36 </a:t>
            </a:r>
            <a:r>
              <a:rPr lang="en-US" sz="2000" dirty="0">
                <a:solidFill>
                  <a:srgbClr val="000000"/>
                </a:solidFill>
              </a:rPr>
              <a:t>SISD organization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06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7764-456C-4680-A60F-1B3CD65B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processing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84B4CC-2F0B-4C33-8D22-D3F809977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2041" y="1799757"/>
            <a:ext cx="6250838" cy="348392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DF307B-02CC-4148-9668-9285F2509CC8}"/>
              </a:ext>
            </a:extLst>
          </p:cNvPr>
          <p:cNvSpPr txBox="1"/>
          <p:nvPr/>
        </p:nvSpPr>
        <p:spPr>
          <a:xfrm>
            <a:off x="3779253" y="5827903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1.37 </a:t>
            </a:r>
            <a:r>
              <a:rPr lang="en-US" sz="2000" dirty="0">
                <a:solidFill>
                  <a:srgbClr val="000000"/>
                </a:solidFill>
              </a:rPr>
              <a:t>SIMD organization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3097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13D32-15AD-430A-9227-A7267258E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processing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CC65EA-ACC8-4759-98CD-3DB6A42FB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1903" y="1629099"/>
            <a:ext cx="5768193" cy="389209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D0406F-1BCF-48D9-9BA5-B99B21ADBFE3}"/>
              </a:ext>
            </a:extLst>
          </p:cNvPr>
          <p:cNvSpPr txBox="1"/>
          <p:nvPr/>
        </p:nvSpPr>
        <p:spPr>
          <a:xfrm>
            <a:off x="3779253" y="5827903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1.38 </a:t>
            </a:r>
            <a:r>
              <a:rPr lang="en-US" sz="2000" i="0" u="none" strike="noStrike" baseline="0" dirty="0">
                <a:solidFill>
                  <a:srgbClr val="000000"/>
                </a:solidFill>
              </a:rPr>
              <a:t>Parallel processing.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4946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9B197-649C-43AA-8819-FC1B018DC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processing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47C6D1-1CD4-46CF-A2FB-DB6DEF198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7782" y="1600200"/>
            <a:ext cx="4622020" cy="398982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F37D87-36EA-4F28-9AB3-F2802BEAA788}"/>
              </a:ext>
            </a:extLst>
          </p:cNvPr>
          <p:cNvSpPr txBox="1"/>
          <p:nvPr/>
        </p:nvSpPr>
        <p:spPr>
          <a:xfrm>
            <a:off x="3779253" y="5827903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1.38 MIM</a:t>
            </a:r>
            <a:r>
              <a:rPr lang="en-US" sz="2000" dirty="0">
                <a:solidFill>
                  <a:srgbClr val="000000"/>
                </a:solidFill>
              </a:rPr>
              <a:t>D organization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627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9F943-B522-4C8E-8F9A-BAC07C8F2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Data processors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CDC9F-BF5C-4B85-8C32-AC18C74F2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3754" y="5621785"/>
            <a:ext cx="5995757" cy="4416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Figure -1.1 </a:t>
            </a:r>
            <a:r>
              <a:rPr lang="en-US" dirty="0"/>
              <a:t>A single-purpose computing machine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8BB49F-BB22-4729-86BF-C42660ED8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644" y="4162194"/>
            <a:ext cx="7562712" cy="100461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B06A2B8-E20D-4AC4-B520-FC1DE6EB9C0C}"/>
              </a:ext>
            </a:extLst>
          </p:cNvPr>
          <p:cNvSpPr txBox="1">
            <a:spLocks/>
          </p:cNvSpPr>
          <p:nvPr/>
        </p:nvSpPr>
        <p:spPr>
          <a:xfrm>
            <a:off x="1257300" y="1752600"/>
            <a:ext cx="9982200" cy="2430262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computer acts as a black box that accepts input data, processes the data, and creates output data (Figure 1.1).</a:t>
            </a:r>
          </a:p>
          <a:p>
            <a:pPr algn="just"/>
            <a:r>
              <a:rPr lang="en-US" dirty="0"/>
              <a:t>This model could represent a specific-purpose computer (or processor) that is designed to do a single job, such as controlling the temperature of a building or controlling the fuel usage in a car. </a:t>
            </a:r>
          </a:p>
          <a:p>
            <a:r>
              <a:rPr lang="en-US" dirty="0"/>
              <a:t>However, computers, as the term is used today, are general-purpose machines. They can do many different types of tasks</a:t>
            </a:r>
          </a:p>
        </p:txBody>
      </p:sp>
    </p:spTree>
    <p:extLst>
      <p:ext uri="{BB962C8B-B14F-4D97-AF65-F5344CB8AC3E}">
        <p14:creationId xmlns:p14="http://schemas.microsoft.com/office/powerpoint/2010/main" val="266431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BF95C-7703-4425-A68D-0C305A2FA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Programmable data processors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E3A2E-ECCD-4F11-BF45-4B6167526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899" y="1600199"/>
            <a:ext cx="9903411" cy="2512751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800" dirty="0"/>
              <a:t>A</a:t>
            </a:r>
            <a:r>
              <a:rPr lang="en-US" sz="1800" b="0" i="0" u="none" strike="noStrike" baseline="0" dirty="0"/>
              <a:t>n extra element  is added to the specific computing machine: the </a:t>
            </a:r>
            <a:r>
              <a:rPr lang="en-US" sz="1800" b="0" i="1" u="none" strike="noStrike" baseline="0" dirty="0"/>
              <a:t>program</a:t>
            </a:r>
            <a:r>
              <a:rPr lang="en-US" sz="1800" b="0" i="0" u="none" strike="noStrike" baseline="0" dirty="0"/>
              <a:t>.</a:t>
            </a:r>
          </a:p>
          <a:p>
            <a:pPr algn="l"/>
            <a:r>
              <a:rPr lang="en-US" sz="1800" b="0" i="0" u="none" strike="noStrike" baseline="0" dirty="0"/>
              <a:t>A </a:t>
            </a:r>
            <a:r>
              <a:rPr lang="en-US" sz="1800" b="1" i="0" u="none" strike="noStrike" baseline="0" dirty="0">
                <a:solidFill>
                  <a:srgbClr val="00B0F0"/>
                </a:solidFill>
              </a:rPr>
              <a:t>program</a:t>
            </a:r>
            <a:r>
              <a:rPr lang="en-US" sz="1800" b="1" i="0" u="none" strike="noStrike" baseline="0" dirty="0"/>
              <a:t> </a:t>
            </a:r>
            <a:r>
              <a:rPr lang="en-US" sz="1800" b="0" i="0" u="none" strike="noStrike" baseline="0" dirty="0"/>
              <a:t>is a set of instructions that tells the computer what to do with data. </a:t>
            </a:r>
          </a:p>
          <a:p>
            <a:pPr marL="0" indent="0" algn="just">
              <a:buNone/>
            </a:pPr>
            <a:r>
              <a:rPr lang="en-US" sz="1800" dirty="0"/>
              <a:t>T</a:t>
            </a:r>
            <a:r>
              <a:rPr lang="en-US" sz="1800" b="0" i="0" u="none" strike="noStrike" baseline="0" dirty="0"/>
              <a:t>he </a:t>
            </a:r>
            <a:r>
              <a:rPr lang="en-US" sz="1800" b="1" i="0" u="none" strike="noStrike" baseline="0" dirty="0">
                <a:solidFill>
                  <a:srgbClr val="00B0F0"/>
                </a:solidFill>
              </a:rPr>
              <a:t>output data </a:t>
            </a:r>
            <a:r>
              <a:rPr lang="en-US" sz="1800" b="0" i="0" u="none" strike="noStrike" baseline="0" dirty="0"/>
              <a:t>depends on the combination of two factors: the </a:t>
            </a:r>
            <a:r>
              <a:rPr lang="en-US" sz="1800" b="1" i="0" u="none" strike="noStrike" baseline="0" dirty="0">
                <a:solidFill>
                  <a:srgbClr val="00B0F0"/>
                </a:solidFill>
              </a:rPr>
              <a:t>input data </a:t>
            </a:r>
            <a:r>
              <a:rPr lang="en-US" sz="1800" b="0" i="0" u="none" strike="noStrike" baseline="0" dirty="0"/>
              <a:t>and the </a:t>
            </a:r>
            <a:r>
              <a:rPr lang="en-US" sz="1800" b="1" i="0" u="none" strike="noStrike" baseline="0" dirty="0">
                <a:solidFill>
                  <a:srgbClr val="00B0F0"/>
                </a:solidFill>
              </a:rPr>
              <a:t>program</a:t>
            </a:r>
            <a:r>
              <a:rPr lang="en-US" sz="1800" b="0" i="0" u="none" strike="noStrike" baseline="0" dirty="0"/>
              <a:t>. </a:t>
            </a:r>
          </a:p>
          <a:p>
            <a:pPr algn="l"/>
            <a:r>
              <a:rPr lang="en-US" sz="1800" b="0" i="0" u="none" strike="noStrike" baseline="0" dirty="0"/>
              <a:t>With the same input data, we can generate different output if we change the program. </a:t>
            </a:r>
            <a:endParaRPr lang="en-US" sz="1800" dirty="0"/>
          </a:p>
          <a:p>
            <a:pPr algn="l"/>
            <a:r>
              <a:rPr lang="en-US" sz="1800" b="0" i="0" u="none" strike="noStrike" baseline="0" dirty="0"/>
              <a:t>Similarly, with the same program, we can generate different outputs if we change the input data.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69A6F-C47B-4151-A85E-56847307C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412" y="4230579"/>
            <a:ext cx="5280338" cy="13618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19F9A0-68F9-4226-AD9B-BB53BDD8F724}"/>
              </a:ext>
            </a:extLst>
          </p:cNvPr>
          <p:cNvSpPr txBox="1"/>
          <p:nvPr/>
        </p:nvSpPr>
        <p:spPr>
          <a:xfrm>
            <a:off x="1819921" y="5758907"/>
            <a:ext cx="89287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Figure -1.2 </a:t>
            </a:r>
            <a:r>
              <a:rPr lang="en-US" dirty="0"/>
              <a:t>: A computer based on the Turing model: programmable data processor</a:t>
            </a:r>
          </a:p>
        </p:txBody>
      </p:sp>
    </p:spTree>
    <p:extLst>
      <p:ext uri="{BB962C8B-B14F-4D97-AF65-F5344CB8AC3E}">
        <p14:creationId xmlns:p14="http://schemas.microsoft.com/office/powerpoint/2010/main" val="55466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6530C-6EFD-472D-B2E5-8C8F85A41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The universal Turing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3D125-7A1B-43CC-B381-3C6D481DB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899" y="1600200"/>
            <a:ext cx="5704273" cy="4572000"/>
          </a:xfrm>
        </p:spPr>
        <p:txBody>
          <a:bodyPr/>
          <a:lstStyle/>
          <a:p>
            <a:r>
              <a:rPr lang="en-US" dirty="0"/>
              <a:t>A universal Turing machine, a machine that can do any computation if the </a:t>
            </a:r>
            <a:r>
              <a:rPr lang="en-US" b="1" dirty="0">
                <a:solidFill>
                  <a:srgbClr val="00B0F0"/>
                </a:solidFill>
              </a:rPr>
              <a:t>appropriate program is provided</a:t>
            </a:r>
            <a:r>
              <a:rPr lang="en-US" dirty="0"/>
              <a:t>, was the first description of a modern computer. </a:t>
            </a:r>
          </a:p>
          <a:p>
            <a:r>
              <a:rPr lang="en-US" dirty="0"/>
              <a:t>It can be proved that a very powerful computer and a universal Turing machine can compute the same thing</a:t>
            </a:r>
          </a:p>
          <a:p>
            <a:r>
              <a:rPr lang="en-US" dirty="0"/>
              <a:t>A universal Turing machine is capable of computing anything that is computable.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FF043C-214A-4604-A7D3-E301CEEA6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161" y="1600200"/>
            <a:ext cx="3143250" cy="23503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7FBAE7-6F8E-4D2E-9BB3-9E705BC1A6CF}"/>
              </a:ext>
            </a:extLst>
          </p:cNvPr>
          <p:cNvSpPr txBox="1"/>
          <p:nvPr/>
        </p:nvSpPr>
        <p:spPr>
          <a:xfrm>
            <a:off x="7374161" y="4161737"/>
            <a:ext cx="3143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Figure - 1.3 </a:t>
            </a:r>
            <a:r>
              <a:rPr lang="en-US" dirty="0"/>
              <a:t>Programmed Data Processor (PDP-1)</a:t>
            </a:r>
          </a:p>
        </p:txBody>
      </p:sp>
    </p:spTree>
    <p:extLst>
      <p:ext uri="{BB962C8B-B14F-4D97-AF65-F5344CB8AC3E}">
        <p14:creationId xmlns:p14="http://schemas.microsoft.com/office/powerpoint/2010/main" val="41929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2-Von Neumann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01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03431380.potx" id="{B573BD99-E105-4D2A-964B-B901A176567A}" vid="{B1D363B9-18DE-4874-9E2B-FD69B5C6548D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CDDBB83-77C1-4099-A0AA-289882E745E2}">
  <ds:schemaRefs>
    <ds:schemaRef ds:uri="http://purl.org/dc/elements/1.1/"/>
    <ds:schemaRef ds:uri="http://schemas.microsoft.com/office/2006/metadata/properties"/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Academic presentation, pinstripe and ribbon design (widescreen)</Template>
  <TotalTime>1406</TotalTime>
  <Words>2816</Words>
  <Application>Microsoft Office PowerPoint</Application>
  <PresentationFormat>Widescreen</PresentationFormat>
  <Paragraphs>221</Paragraphs>
  <Slides>59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PMingLiU</vt:lpstr>
      <vt:lpstr>Arial</vt:lpstr>
      <vt:lpstr>BerlingLTStd-Roman</vt:lpstr>
      <vt:lpstr>Euphemia</vt:lpstr>
      <vt:lpstr>Open Sans</vt:lpstr>
      <vt:lpstr>Plantagenet Cherokee</vt:lpstr>
      <vt:lpstr>Times New Roman</vt:lpstr>
      <vt:lpstr>Wingdings</vt:lpstr>
      <vt:lpstr>Academic Literature 16x9</vt:lpstr>
      <vt:lpstr>1.Computer Organization</vt:lpstr>
      <vt:lpstr>Content</vt:lpstr>
      <vt:lpstr>Objectives</vt:lpstr>
      <vt:lpstr>1-TURING MODEL</vt:lpstr>
      <vt:lpstr>1. Introduction</vt:lpstr>
      <vt:lpstr>2. Data processors</vt:lpstr>
      <vt:lpstr>3. Programmable data processors</vt:lpstr>
      <vt:lpstr>4. The universal Turing machine</vt:lpstr>
      <vt:lpstr>2-Von Neumann model</vt:lpstr>
      <vt:lpstr>1. Introduction</vt:lpstr>
      <vt:lpstr>2. Von Neumann Model Subsystems</vt:lpstr>
      <vt:lpstr>3. The stored program concept</vt:lpstr>
      <vt:lpstr>4. Sequential execution of instructions</vt:lpstr>
      <vt:lpstr>History of Computers</vt:lpstr>
      <vt:lpstr>3 - Computer generations</vt:lpstr>
      <vt:lpstr>1. Overview</vt:lpstr>
      <vt:lpstr>2. First Generation (1945-1956)</vt:lpstr>
      <vt:lpstr>3. Second Generation Computers  (1959-1965)</vt:lpstr>
      <vt:lpstr>4. Third Generation Computers (1965-1975)</vt:lpstr>
      <vt:lpstr>5. The fourth generation (1975–1985) </vt:lpstr>
      <vt:lpstr>6. Fifth generation (Present and Beyond)</vt:lpstr>
      <vt:lpstr>4 - Subsystems and the role of subsystems</vt:lpstr>
      <vt:lpstr>INTRODUCTION</vt:lpstr>
      <vt:lpstr>5 - CENTRAL PROCESSING UNIT</vt:lpstr>
      <vt:lpstr>Introduction</vt:lpstr>
      <vt:lpstr>The arithmetic logic unit (ALU)</vt:lpstr>
      <vt:lpstr>Registers</vt:lpstr>
      <vt:lpstr>The control unit</vt:lpstr>
      <vt:lpstr>6-MAIN MEMORY</vt:lpstr>
      <vt:lpstr>Introduction</vt:lpstr>
      <vt:lpstr>Address space</vt:lpstr>
      <vt:lpstr>Examples</vt:lpstr>
      <vt:lpstr>Memory types</vt:lpstr>
      <vt:lpstr>Memory hierarchy</vt:lpstr>
      <vt:lpstr>Cache memory</vt:lpstr>
      <vt:lpstr>7 - INPUT/OUTPUT SUBSYSTEM</vt:lpstr>
      <vt:lpstr>Introduction</vt:lpstr>
      <vt:lpstr>Non-storage &amp; Storage devices</vt:lpstr>
      <vt:lpstr>Storage devices (Magnetic or Optical)</vt:lpstr>
      <vt:lpstr>SSD – Solid State Disk</vt:lpstr>
      <vt:lpstr>8 - SUBSYSTEM INTERCONNECTION</vt:lpstr>
      <vt:lpstr>Introduction</vt:lpstr>
      <vt:lpstr>Connecting CPU and memory</vt:lpstr>
      <vt:lpstr>Connecting I/O devices</vt:lpstr>
      <vt:lpstr>SCSI controller to connect I/O devices</vt:lpstr>
      <vt:lpstr>FireWire controller to connect I/O devices</vt:lpstr>
      <vt:lpstr>USB controller to connect I/O devices</vt:lpstr>
      <vt:lpstr>Addressing input/output devices</vt:lpstr>
      <vt:lpstr>Addressing input/output devices (cont)</vt:lpstr>
      <vt:lpstr>9 -  Different architectures</vt:lpstr>
      <vt:lpstr>Introduction</vt:lpstr>
      <vt:lpstr>CISC</vt:lpstr>
      <vt:lpstr>RISC</vt:lpstr>
      <vt:lpstr>Pipelining</vt:lpstr>
      <vt:lpstr>Parallel processing</vt:lpstr>
      <vt:lpstr>Parallel processing (cont)</vt:lpstr>
      <vt:lpstr>Parallel processing (cont)</vt:lpstr>
      <vt:lpstr>Parallel processing (cont)</vt:lpstr>
      <vt:lpstr>Parallel processing (cont)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With Picture Layout</dc:title>
  <dc:creator>Pham Ngoc Ha (FU HN)</dc:creator>
  <cp:lastModifiedBy>Sử Nhật Hạ</cp:lastModifiedBy>
  <cp:revision>158</cp:revision>
  <dcterms:created xsi:type="dcterms:W3CDTF">2021-08-24T09:33:39Z</dcterms:created>
  <dcterms:modified xsi:type="dcterms:W3CDTF">2022-05-17T01:46:18Z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